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82" r:id="rId3"/>
    <p:sldId id="257" r:id="rId4"/>
    <p:sldId id="269" r:id="rId5"/>
    <p:sldId id="270" r:id="rId6"/>
    <p:sldId id="261" r:id="rId7"/>
    <p:sldId id="271" r:id="rId8"/>
    <p:sldId id="272" r:id="rId9"/>
    <p:sldId id="273" r:id="rId10"/>
    <p:sldId id="277" r:id="rId11"/>
    <p:sldId id="274" r:id="rId12"/>
    <p:sldId id="276" r:id="rId13"/>
    <p:sldId id="275" r:id="rId14"/>
    <p:sldId id="280"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8" autoAdjust="0"/>
    <p:restoredTop sz="95288" autoAdjust="0"/>
  </p:normalViewPr>
  <p:slideViewPr>
    <p:cSldViewPr snapToGrid="0">
      <p:cViewPr>
        <p:scale>
          <a:sx n="87" d="100"/>
          <a:sy n="87" d="100"/>
        </p:scale>
        <p:origin x="-816" y="-6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B14558-1B79-46A8-9BDA-31A90211DC4C}" type="datetimeFigureOut">
              <a:rPr lang="en-US" smtClean="0"/>
              <a:t>9/23/2016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462007-AB69-4BD0-946A-38232590944C}" type="slidenum">
              <a:rPr lang="en-US" smtClean="0"/>
              <a:t>‹#›</a:t>
            </a:fld>
            <a:endParaRPr lang="en-US"/>
          </a:p>
        </p:txBody>
      </p:sp>
    </p:spTree>
    <p:extLst>
      <p:ext uri="{BB962C8B-B14F-4D97-AF65-F5344CB8AC3E}">
        <p14:creationId xmlns:p14="http://schemas.microsoft.com/office/powerpoint/2010/main" val="1836893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[Intro:</a:t>
            </a:r>
            <a:r>
              <a:rPr lang="en-US" baseline="0" dirty="0" smtClean="0"/>
              <a:t> happy to be here, who I am, Evidence Team at OMB, etc.]</a:t>
            </a:r>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1</a:t>
            </a:fld>
            <a:endParaRPr lang="en-US"/>
          </a:p>
        </p:txBody>
      </p:sp>
    </p:spTree>
    <p:extLst>
      <p:ext uri="{BB962C8B-B14F-4D97-AF65-F5344CB8AC3E}">
        <p14:creationId xmlns:p14="http://schemas.microsoft.com/office/powerpoint/2010/main" val="3553818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-We promote high quality evaluation, regardless of the type.  Evaluations</a:t>
            </a:r>
            <a:r>
              <a:rPr lang="en-US" baseline="0" dirty="0" smtClean="0"/>
              <a:t> should be rigorous, well-designed, and well-implemented</a:t>
            </a:r>
          </a:p>
          <a:p>
            <a:r>
              <a:rPr lang="en-US" baseline="0" dirty="0" smtClean="0"/>
              <a:t>-You should use the most rigorous methods that are appropriate for the questions you are trying to answer, and feasible given resources limitations and other constraints.</a:t>
            </a:r>
          </a:p>
          <a:p>
            <a:endParaRPr lang="en-US" dirty="0" smtClean="0"/>
          </a:p>
          <a:p>
            <a:r>
              <a:rPr lang="en-US" dirty="0" smtClean="0"/>
              <a:t>-All of this is based on a clear understanding of what you’re trying to achieve—that</a:t>
            </a:r>
            <a:r>
              <a:rPr lang="en-US" baseline="0" dirty="0" smtClean="0"/>
              <a:t> is </a:t>
            </a:r>
            <a:r>
              <a:rPr lang="en-US" dirty="0" smtClean="0"/>
              <a:t>what should drive the method that you use and the kind of evidence you are trying to build</a:t>
            </a:r>
            <a:r>
              <a:rPr lang="en-US" baseline="0" dirty="0" smtClean="0"/>
              <a:t> and use </a:t>
            </a:r>
          </a:p>
          <a:p>
            <a:endParaRPr lang="en-US" dirty="0" smtClean="0"/>
          </a:p>
          <a:p>
            <a:r>
              <a:rPr lang="en-US" dirty="0" smtClean="0"/>
              <a:t>-We also believe that evidence should be credible. The credible use of evidence in decision-making requires an understanding of what conclusions can be drawn from the information, and equally important, what conclusions cannot be drawn. This means recognizing the</a:t>
            </a:r>
            <a:r>
              <a:rPr lang="en-US" baseline="0" dirty="0" smtClean="0"/>
              <a:t> appropriate role of each type of evidence (which questions can or cannot be answered with those tools), and recognizing the strengths and weaknesses of each individual piece of evidence.</a:t>
            </a:r>
            <a:endParaRPr lang="en-US" dirty="0" smtClean="0"/>
          </a:p>
          <a:p>
            <a:endParaRPr lang="en-US" dirty="0" smtClean="0"/>
          </a:p>
          <a:p>
            <a:r>
              <a:rPr lang="en-US" dirty="0" smtClean="0"/>
              <a:t>Several federal agencies have developed statements of evaluation policy,</a:t>
            </a:r>
            <a:r>
              <a:rPr lang="en-US" baseline="0" dirty="0" smtClean="0"/>
              <a:t> which are designed to support the development and use of credible evidence.  These policies generally touch on 5 common themes, or principles, and a couple call these principles out explicitly: </a:t>
            </a:r>
            <a:endParaRPr lang="en-US" dirty="0" smtClean="0"/>
          </a:p>
          <a:p>
            <a:r>
              <a:rPr lang="en-US" dirty="0" smtClean="0"/>
              <a:t>-Rigor:</a:t>
            </a:r>
            <a:r>
              <a:rPr lang="en-US" baseline="0" dirty="0" smtClean="0"/>
              <a:t> as I just said, </a:t>
            </a:r>
            <a:r>
              <a:rPr lang="en-US" dirty="0" smtClean="0"/>
              <a:t>use the most rigorous methods that are appropriate to the evaluation questions and feasible within budget or other constraints.  This applies to all forms of evaluation, not just impact evaluations. </a:t>
            </a:r>
          </a:p>
          <a:p>
            <a:r>
              <a:rPr lang="en-US" dirty="0" smtClean="0"/>
              <a:t>-Relevance:</a:t>
            </a:r>
            <a:r>
              <a:rPr lang="en-US" baseline="0" dirty="0" smtClean="0"/>
              <a:t> </a:t>
            </a:r>
            <a:r>
              <a:rPr lang="en-US" dirty="0" smtClean="0"/>
              <a:t>The evaluation priorities will take into account legislative requirements, Congressional Interests, and reflect the interests and needs of other stakeholders, including the Administration leadership, the agency, the implementing program, and other partners and stakeholders.</a:t>
            </a:r>
          </a:p>
          <a:p>
            <a:r>
              <a:rPr lang="en-US" dirty="0" smtClean="0"/>
              <a:t>-Transparency:</a:t>
            </a:r>
            <a:r>
              <a:rPr lang="en-US" baseline="0" dirty="0" smtClean="0"/>
              <a:t> E</a:t>
            </a:r>
            <a:r>
              <a:rPr lang="en-US" dirty="0" smtClean="0"/>
              <a:t>valuation plans, ongoing evaluation work, and evaluation findings should be easily accessible, and should be released regardless of the findings.</a:t>
            </a:r>
          </a:p>
          <a:p>
            <a:r>
              <a:rPr lang="en-US" dirty="0" smtClean="0"/>
              <a:t>-Independence:</a:t>
            </a:r>
            <a:r>
              <a:rPr lang="en-US" baseline="0" dirty="0" smtClean="0"/>
              <a:t> W</a:t>
            </a:r>
            <a:r>
              <a:rPr lang="en-US" dirty="0" smtClean="0"/>
              <a:t>hile stakeholders should actively participate in identifying evaluation priorities and questions, and assessing the implications of findings, the actual evaluation functions should be insulated from undue influence, and from both the appearance and actuality of bias</a:t>
            </a:r>
          </a:p>
          <a:p>
            <a:r>
              <a:rPr lang="en-US" dirty="0" smtClean="0"/>
              <a:t>-Ethics:</a:t>
            </a:r>
            <a:r>
              <a:rPr lang="en-US" baseline="0" dirty="0" smtClean="0"/>
              <a:t> E</a:t>
            </a:r>
            <a:r>
              <a:rPr lang="en-US" dirty="0" smtClean="0"/>
              <a:t>valuations should be conducted in an ethical manner and safeguard the dignity, rights, safety, and privacy of participants.</a:t>
            </a:r>
          </a:p>
          <a:p>
            <a:endParaRPr lang="en-US" dirty="0" smtClean="0"/>
          </a:p>
          <a:p>
            <a:r>
              <a:rPr lang="en-US" dirty="0" smtClean="0"/>
              <a:t>-Also important to note is that we are going beyond the point of taking a narrow look at singular federal programs as effective or ineffective.  Instead, we are focusing on identifying and implementing effective strategies within programs, examining how to apply those lessons across programs, and then taking action in a more comprehensive and cross-cutting way. </a:t>
            </a:r>
          </a:p>
          <a:p>
            <a:r>
              <a:rPr lang="en-US" dirty="0" smtClean="0"/>
              <a:t>-Evaluation</a:t>
            </a:r>
            <a:r>
              <a:rPr lang="en-US" baseline="0" dirty="0" smtClean="0"/>
              <a:t> is a tool to learn and improve.</a:t>
            </a:r>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10</a:t>
            </a:fld>
            <a:endParaRPr lang="en-US"/>
          </a:p>
        </p:txBody>
      </p:sp>
    </p:spTree>
    <p:extLst>
      <p:ext uri="{BB962C8B-B14F-4D97-AF65-F5344CB8AC3E}">
        <p14:creationId xmlns:p14="http://schemas.microsoft.com/office/powerpoint/2010/main" val="910105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-We encourage you to use a learning agenda approach, which is a process by which agencies act collaboratively between program, performance, and evaluation offices to identify critical questions that, when answered, should help you work more effectively and develop an answer to those questions. </a:t>
            </a:r>
          </a:p>
          <a:p>
            <a:r>
              <a:rPr lang="en-US" dirty="0" smtClean="0"/>
              <a:t>-Key parts of a learning agenda include: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Bring important stakeholders together to </a:t>
            </a:r>
            <a:r>
              <a:rPr lang="en-US" sz="1200" i="1" u="sng" kern="1200" dirty="0" smtClean="0">
                <a:solidFill>
                  <a:schemeClr val="tx1"/>
                </a:solidFill>
                <a:effectLst/>
                <a:latin typeface="+mn-lt"/>
                <a:ea typeface="+mn-ea"/>
                <a:cs typeface="+mn-cs"/>
              </a:rPr>
              <a:t>identify and prioritize </a:t>
            </a:r>
            <a:r>
              <a:rPr lang="en-US" sz="1200" kern="1200" dirty="0" smtClean="0">
                <a:solidFill>
                  <a:schemeClr val="tx1"/>
                </a:solidFill>
                <a:effectLst/>
                <a:latin typeface="+mn-lt"/>
                <a:ea typeface="+mn-ea"/>
                <a:cs typeface="+mn-cs"/>
              </a:rPr>
              <a:t> the questions that need to be answered to improve program effectiveness and build evidence and make strategic decisions about the key questions that will help your agency the most;</a:t>
            </a:r>
          </a:p>
          <a:p>
            <a:pPr marL="171450" lvl="0" indent="-171450">
              <a:buFont typeface="Arial" panose="020B0604020202020204" pitchFamily="34" charset="0"/>
              <a:buChar char="•"/>
            </a:pPr>
            <a:r>
              <a:rPr lang="en-US" sz="1200" i="1" u="sng" kern="1200" dirty="0" smtClean="0">
                <a:solidFill>
                  <a:schemeClr val="tx1"/>
                </a:solidFill>
                <a:effectLst/>
                <a:latin typeface="+mn-lt"/>
                <a:ea typeface="+mn-ea"/>
                <a:cs typeface="+mn-cs"/>
              </a:rPr>
              <a:t>Develop a plan</a:t>
            </a:r>
            <a:r>
              <a:rPr lang="en-US" sz="1200" kern="1200" dirty="0" smtClean="0">
                <a:solidFill>
                  <a:schemeClr val="tx1"/>
                </a:solidFill>
                <a:effectLst/>
                <a:latin typeface="+mn-lt"/>
                <a:ea typeface="+mn-ea"/>
                <a:cs typeface="+mn-cs"/>
              </a:rPr>
              <a:t> for how to answer the questions using the most appropriate tools and methods;</a:t>
            </a:r>
          </a:p>
          <a:p>
            <a:pPr marL="171450" lvl="0" indent="-171450">
              <a:buFont typeface="Arial" panose="020B0604020202020204" pitchFamily="34" charset="0"/>
              <a:buChar char="•"/>
            </a:pPr>
            <a:r>
              <a:rPr lang="en-US" sz="1200" i="1" u="sng" kern="1200" dirty="0" smtClean="0">
                <a:solidFill>
                  <a:schemeClr val="tx1"/>
                </a:solidFill>
                <a:effectLst/>
                <a:latin typeface="+mn-lt"/>
                <a:ea typeface="+mn-ea"/>
                <a:cs typeface="+mn-cs"/>
              </a:rPr>
              <a:t>Implement</a:t>
            </a:r>
            <a:r>
              <a:rPr lang="en-US" sz="1200" kern="1200" dirty="0" smtClean="0">
                <a:solidFill>
                  <a:schemeClr val="tx1"/>
                </a:solidFill>
                <a:effectLst/>
                <a:latin typeface="+mn-lt"/>
                <a:ea typeface="+mn-ea"/>
                <a:cs typeface="+mn-cs"/>
              </a:rPr>
              <a:t> studies and analyses based on the strongest available methods; </a:t>
            </a:r>
          </a:p>
          <a:p>
            <a:pPr marL="171450" lvl="0" indent="-171450">
              <a:buFont typeface="Arial" panose="020B0604020202020204" pitchFamily="34" charset="0"/>
              <a:buChar char="•"/>
            </a:pPr>
            <a:r>
              <a:rPr lang="en-US" sz="1200" i="1" u="sng" kern="1200" dirty="0" smtClean="0">
                <a:solidFill>
                  <a:schemeClr val="tx1"/>
                </a:solidFill>
                <a:effectLst/>
                <a:latin typeface="+mn-lt"/>
                <a:ea typeface="+mn-ea"/>
                <a:cs typeface="+mn-cs"/>
              </a:rPr>
              <a:t>Involve</a:t>
            </a:r>
            <a:r>
              <a:rPr lang="en-US" sz="1200" u="sng" kern="1200" dirty="0" smtClean="0">
                <a:solidFill>
                  <a:schemeClr val="tx1"/>
                </a:solidFill>
                <a:effectLst/>
                <a:latin typeface="+mn-lt"/>
                <a:ea typeface="+mn-ea"/>
                <a:cs typeface="+mn-cs"/>
              </a:rPr>
              <a:t> key stakeholders along the way </a:t>
            </a:r>
            <a:r>
              <a:rPr lang="en-US" sz="1200" kern="1200" dirty="0" smtClean="0">
                <a:solidFill>
                  <a:schemeClr val="tx1"/>
                </a:solidFill>
                <a:effectLst/>
                <a:latin typeface="+mn-lt"/>
                <a:ea typeface="+mn-ea"/>
                <a:cs typeface="+mn-cs"/>
              </a:rPr>
              <a:t>and</a:t>
            </a:r>
          </a:p>
          <a:p>
            <a:pPr marL="171450" lvl="0" indent="-171450">
              <a:buFont typeface="Arial" panose="020B0604020202020204" pitchFamily="34" charset="0"/>
              <a:buChar char="•"/>
            </a:pPr>
            <a:r>
              <a:rPr lang="en-US" sz="1200" i="1" u="sng" kern="1200" dirty="0" smtClean="0">
                <a:solidFill>
                  <a:schemeClr val="tx1"/>
                </a:solidFill>
                <a:effectLst/>
                <a:latin typeface="+mn-lt"/>
                <a:ea typeface="+mn-ea"/>
                <a:cs typeface="+mn-cs"/>
              </a:rPr>
              <a:t>Act</a:t>
            </a:r>
            <a:r>
              <a:rPr lang="en-US" sz="1200" u="sng"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the results of what is learned by disseminating findings for program improvement</a:t>
            </a:r>
          </a:p>
          <a:p>
            <a:pPr marL="0" indent="0">
              <a:buFont typeface="Arial" panose="020B0604020202020204" pitchFamily="34" charset="0"/>
              <a:buNone/>
            </a:pPr>
            <a:r>
              <a:rPr lang="en-US" dirty="0" smtClean="0"/>
              <a:t>-Through</a:t>
            </a:r>
            <a:r>
              <a:rPr lang="en-US" baseline="0" dirty="0" smtClean="0"/>
              <a:t> this approach you can build a portfolio of evidence that you can use throughout the policymaking and budgeting process</a:t>
            </a:r>
            <a:endParaRPr lang="en-US" dirty="0" smtClean="0"/>
          </a:p>
          <a:p>
            <a:endParaRPr lang="en-US" dirty="0" smtClean="0"/>
          </a:p>
          <a:p>
            <a:r>
              <a:rPr lang="en-US" dirty="0" smtClean="0"/>
              <a:t>-We also encourage you to utilize new methods</a:t>
            </a:r>
            <a:r>
              <a:rPr lang="en-US" baseline="0" dirty="0" smtClean="0"/>
              <a:t> when you can – many of these can help to lower evaluation costs and produce more timely information</a:t>
            </a:r>
          </a:p>
          <a:p>
            <a:r>
              <a:rPr lang="en-US" baseline="0" dirty="0" smtClean="0"/>
              <a:t>-For example, rapid cycle iterative evaluations are designed to produce information quickly, with a useful feedback loop.  This is similar to the kind of A/B testing that companies like Google employ to figure out how to best message and advertise their products. The idea is that you quickly test two alternatives and based on that information you refine your design and test again, and this cycle continues.</a:t>
            </a:r>
          </a:p>
          <a:p>
            <a:r>
              <a:rPr lang="en-US" baseline="0" dirty="0" smtClean="0"/>
              <a:t>-Another promising approach is to take advantage of administrative data that you are already gathering for other purposes. New data collection can be expensive and time-confusing, so try to use whatever you already have in-house.  In the training context, this could be things like employee time and attendance records, or data from standardized training approval forms.</a:t>
            </a:r>
          </a:p>
          <a:p>
            <a:r>
              <a:rPr lang="en-US" baseline="0" dirty="0" smtClean="0"/>
              <a:t>-Apply behavioral insights like the examples I gave earlier; think about how small tweaks in design or delivery methods could improve results, and then test those changes.</a:t>
            </a:r>
          </a:p>
          <a:p>
            <a:endParaRPr lang="en-US" baseline="0" dirty="0" smtClean="0"/>
          </a:p>
          <a:p>
            <a:r>
              <a:rPr lang="en-US" baseline="0" dirty="0" smtClean="0"/>
              <a:t>-Finally, w</a:t>
            </a:r>
            <a:r>
              <a:rPr lang="en-US" dirty="0" smtClean="0"/>
              <a:t>e</a:t>
            </a:r>
            <a:r>
              <a:rPr lang="en-US" baseline="0" dirty="0" smtClean="0"/>
              <a:t> are</a:t>
            </a:r>
            <a:r>
              <a:rPr lang="en-US" dirty="0" smtClean="0"/>
              <a:t> very pleased that on March 30th the President signed the bipartisan Commission on Evidence-Based Policymaking into law. Over the next 15 months, the Commission will have the opportunity to consider how data, research, and evaluation are currently used to build evidence and improve public programs and policies, and how to strengthen evidence-building to inform program and policy design and implementation.  The Commission will present findings and make recommendations to Congress and the next President on the future of evidence-building and use in government. </a:t>
            </a:r>
          </a:p>
          <a:p>
            <a:r>
              <a:rPr lang="en-US" dirty="0" smtClean="0"/>
              <a:t>-I’ve linked here to some background white papers for the Commission that you may find useful; they include an overview of federal evidence-building</a:t>
            </a:r>
            <a:r>
              <a:rPr lang="en-US" baseline="0" dirty="0" smtClean="0"/>
              <a:t> efforts and case studies in using administrative data. </a:t>
            </a:r>
            <a:endParaRPr lang="en-US" dirty="0" smtClean="0"/>
          </a:p>
          <a:p>
            <a:endParaRPr lang="en-US" dirty="0" smtClean="0"/>
          </a:p>
          <a:p>
            <a:r>
              <a:rPr lang="en-US" dirty="0" smtClean="0"/>
              <a:t>-The most important part here is using evidence;</a:t>
            </a:r>
            <a:r>
              <a:rPr lang="en-US" baseline="0" dirty="0" smtClean="0"/>
              <a:t> </a:t>
            </a:r>
            <a:r>
              <a:rPr lang="en-US" dirty="0" smtClean="0"/>
              <a:t>if you want more information on new tools I’m happy to follow up, but don’t let that be the barrier to prevent you from making changes that are within your purview, using</a:t>
            </a:r>
            <a:r>
              <a:rPr lang="en-US" baseline="0" dirty="0" smtClean="0"/>
              <a:t> traditional methods (guidance, program changes, </a:t>
            </a:r>
            <a:r>
              <a:rPr lang="en-US" baseline="0" dirty="0" err="1" smtClean="0"/>
              <a:t>etc</a:t>
            </a:r>
            <a:r>
              <a:rPr lang="en-US" baseline="0" dirty="0" smtClean="0"/>
              <a:t>), or proposing different approaches.</a:t>
            </a:r>
            <a:endParaRPr lang="en-US" dirty="0" smtClean="0"/>
          </a:p>
          <a:p>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11</a:t>
            </a:fld>
            <a:endParaRPr lang="en-US"/>
          </a:p>
        </p:txBody>
      </p:sp>
    </p:spTree>
    <p:extLst>
      <p:ext uri="{BB962C8B-B14F-4D97-AF65-F5344CB8AC3E}">
        <p14:creationId xmlns:p14="http://schemas.microsoft.com/office/powerpoint/2010/main" val="2288651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-Each year for the past few years we have asked agencies to tell us how they are</a:t>
            </a:r>
            <a:r>
              <a:rPr lang="en-US" baseline="0" dirty="0" smtClean="0"/>
              <a:t> using evidence and barriers they are encountering – we call this the “evidence submission.”</a:t>
            </a:r>
          </a:p>
          <a:p>
            <a:r>
              <a:rPr lang="en-US" baseline="0" dirty="0" smtClean="0"/>
              <a:t>-Limited staff capacity was the item most often mentioned; we are trying to help address this concern by developing resources and connecting people to existing resources.</a:t>
            </a:r>
          </a:p>
          <a:p>
            <a:r>
              <a:rPr lang="en-US" baseline="0" dirty="0" smtClean="0"/>
              <a:t>-Some agencies have well-developed trainings and resources that are online and available for others to use; I’ve listed a few here from USAID, EPA, CNCS, and CDC</a:t>
            </a:r>
          </a:p>
          <a:p>
            <a:r>
              <a:rPr lang="en-US" baseline="0" dirty="0" smtClean="0"/>
              <a:t>-There are also a number of external training providers such as the American Evaluation Association and the Evaluators’ Institute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12</a:t>
            </a:fld>
            <a:endParaRPr lang="en-US"/>
          </a:p>
        </p:txBody>
      </p:sp>
    </p:spTree>
    <p:extLst>
      <p:ext uri="{BB962C8B-B14F-4D97-AF65-F5344CB8AC3E}">
        <p14:creationId xmlns:p14="http://schemas.microsoft.com/office/powerpoint/2010/main" val="1186605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-Recently, several Federal evaluation offices have issued individual statements of evaluation policy – including Administration on Children and Families Evaluation Policy (2012); and U.S. Department of Labor Evaluation Policy (2013) -- covering key topics such as scope of the policy, rigor, relevance, independence, transparency, and ethics.  These principles are similar to those that exist for the Federal Statistical System. </a:t>
            </a:r>
          </a:p>
          <a:p>
            <a:r>
              <a:rPr lang="en-US" dirty="0" smtClean="0"/>
              <a:t>-Several Agencies have had the idea that establishing some common principles and practices like these across the Federal Government could help to ensure that Federal program evaluations meet scientific standards, are designed to be useful, and are conducted and results disseminated without bias or undue influence.</a:t>
            </a:r>
            <a:r>
              <a:rPr lang="en-US" baseline="0" dirty="0" smtClean="0"/>
              <a:t> </a:t>
            </a:r>
            <a:r>
              <a:rPr lang="en-US" dirty="0" smtClean="0"/>
              <a:t>We are currently working with agencies and the National Academies of Sciences to scope out what such a project would look like, which could include a volume modeled after the CNSTAT, Principles and Practices for a Federal Statistical Agency, currently in its 5th edition.</a:t>
            </a:r>
          </a:p>
          <a:p>
            <a:endParaRPr lang="en-US" dirty="0" smtClean="0"/>
          </a:p>
          <a:p>
            <a:r>
              <a:rPr lang="en-US" dirty="0" smtClean="0"/>
              <a:t>-OMB established an Interagency Council on Evaluation Policy (ICEP) last year to support evaluation offices in raising and address topics of mutual concern, similar to the function served by the Federal Interagency Council on Statistical Policy (ICSP) for the principle statistical agencies.  </a:t>
            </a:r>
          </a:p>
          <a:p>
            <a:r>
              <a:rPr lang="en-US" dirty="0" smtClean="0"/>
              <a:t>-Many government functions (e.g. performance measurement and management, budgeting, statistical functions) have a formalized structure to exchange information; coordinate and collaborate on areas of common interest; and provide coordinated, routine feedback to OMB on issues that affect their functions.  These formalized structures play a valuable role in supporting consistency across departments, promulgating best practices, providing early feedback to OMB on potential policy actions, and allowing agencies to solve common problems in an efficient manner.  Federal evaluation offices have not historically had such a formalized mechanism, in part because evaluation functions are structured very differently within each federal agency and because there has not been a centralized corresponding function within OMB.    </a:t>
            </a:r>
          </a:p>
          <a:p>
            <a:r>
              <a:rPr lang="en-US" dirty="0" smtClean="0"/>
              <a:t>-The goals are to improve efficiency and effectiveness in planning, conducting, and disseminating evaluations as part of a learning agenda for policies and programs; and ensure the integrity, objectivity, impartiality, utility, and rigor, and relevance of the information collected, analyzed, and disseminated for evaluation purposes. </a:t>
            </a:r>
          </a:p>
          <a:p>
            <a:r>
              <a:rPr lang="en-US" dirty="0" smtClean="0"/>
              <a:t>-The group is designed to include representatives of many high-capacity evaluation offices, as well as some representation from developing offices or those that serve a dual purpose within their agency.  Currently the group has  representation from the Departments of Education, Justice, HUD, several agencies within HHS, Labor, Millennium Challenge Corporation,</a:t>
            </a:r>
            <a:r>
              <a:rPr lang="en-US" baseline="0" dirty="0" smtClean="0"/>
              <a:t> </a:t>
            </a:r>
            <a:r>
              <a:rPr lang="en-US" dirty="0" smtClean="0"/>
              <a:t>the National Science Foundation, and CNCS.</a:t>
            </a:r>
          </a:p>
          <a:p>
            <a:endParaRPr lang="en-US" dirty="0" smtClean="0"/>
          </a:p>
          <a:p>
            <a:r>
              <a:rPr lang="en-US" dirty="0" smtClean="0"/>
              <a:t>-We have also</a:t>
            </a:r>
            <a:r>
              <a:rPr lang="en-US" baseline="0" dirty="0" smtClean="0"/>
              <a:t> been putting together some guidance and supporting documents on evaluation issues that have emerged across agencies.</a:t>
            </a:r>
          </a:p>
          <a:p>
            <a:r>
              <a:rPr lang="en-US" baseline="0" dirty="0" smtClean="0"/>
              <a:t>-One is a best practices guide for contracts related to evaluation technical assistance</a:t>
            </a:r>
          </a:p>
          <a:p>
            <a:r>
              <a:rPr lang="en-US" baseline="0" dirty="0" smtClean="0"/>
              <a:t>-There is also an interagency group working together on developing a training for Contract Officers Representatives specific to evaluation and research contracts</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-As I mentioned</a:t>
            </a:r>
            <a:r>
              <a:rPr lang="en-US" baseline="0" dirty="0" smtClean="0"/>
              <a:t> on the previous slide, many agencies are telling us that lack of staff capacity is a barrier to being able to effectively build and use evidence. In response, we have put together a guide on Hiring Tips for ways that you can hire qualified evaluation staff.  That is not posted publicly but it is something we can share with you individually if you are interested.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-Finally, we are working with OPM to think about ways we can include evidence-based</a:t>
            </a:r>
            <a:r>
              <a:rPr lang="en-US" baseline="0" dirty="0" smtClean="0"/>
              <a:t> decision making and key evaluation concepts in some of the trainings that SES receive.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ability of program staff and leadership to be able to act on evidence was a commonly-cited need by agencies, and we think our nascent work with OPM is a promising start on that, but we recognize that this may also be a priority area where you can help staff in your agencies develop as well.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OPM piece is still in the works so stay tuned!</a:t>
            </a:r>
            <a:endParaRPr lang="en-US" dirty="0" smtClean="0"/>
          </a:p>
          <a:p>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13</a:t>
            </a:fld>
            <a:endParaRPr lang="en-US"/>
          </a:p>
        </p:txBody>
      </p:sp>
    </p:spTree>
    <p:extLst>
      <p:ext uri="{BB962C8B-B14F-4D97-AF65-F5344CB8AC3E}">
        <p14:creationId xmlns:p14="http://schemas.microsoft.com/office/powerpoint/2010/main" val="529866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 want to end with some additional resources that you may find useful.</a:t>
            </a:r>
          </a:p>
          <a:p>
            <a:r>
              <a:rPr lang="en-US" sz="1200" b="0" i="0" kern="1200" dirty="0" smtClean="0">
                <a:solidFill>
                  <a:schemeClr val="tx1"/>
                </a:solidFill>
                <a:effectLst/>
                <a:latin typeface="+mn-lt"/>
                <a:ea typeface="+mn-ea"/>
                <a:cs typeface="+mn-cs"/>
              </a:rPr>
              <a:t>-First, I would encourage</a:t>
            </a:r>
            <a:r>
              <a:rPr lang="en-US" sz="1200" b="0" i="0" kern="1200" baseline="0" dirty="0" smtClean="0">
                <a:solidFill>
                  <a:schemeClr val="tx1"/>
                </a:solidFill>
                <a:effectLst/>
                <a:latin typeface="+mn-lt"/>
                <a:ea typeface="+mn-ea"/>
                <a:cs typeface="+mn-cs"/>
              </a:rPr>
              <a:t> you to join the </a:t>
            </a:r>
            <a:r>
              <a:rPr lang="en-US" sz="1200" b="0" i="0" kern="1200" baseline="0" dirty="0" err="1" smtClean="0">
                <a:solidFill>
                  <a:schemeClr val="tx1"/>
                </a:solidFill>
                <a:effectLst/>
                <a:latin typeface="+mn-lt"/>
                <a:ea typeface="+mn-ea"/>
                <a:cs typeface="+mn-cs"/>
              </a:rPr>
              <a:t>FedEval</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listserve</a:t>
            </a:r>
            <a:r>
              <a:rPr lang="en-US" sz="1200" b="0" i="0" kern="1200" baseline="0" dirty="0" smtClean="0">
                <a:solidFill>
                  <a:schemeClr val="tx1"/>
                </a:solidFill>
                <a:effectLst/>
                <a:latin typeface="+mn-lt"/>
                <a:ea typeface="+mn-ea"/>
                <a:cs typeface="+mn-cs"/>
              </a:rPr>
              <a:t>, which is a great resources for evaluation staff across the government.</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-You can also reach out to t</a:t>
            </a:r>
            <a:r>
              <a:rPr lang="en-US" sz="1200" b="0" i="0" kern="1200" dirty="0" smtClean="0">
                <a:solidFill>
                  <a:schemeClr val="tx1"/>
                </a:solidFill>
                <a:effectLst/>
                <a:latin typeface="+mn-lt"/>
                <a:ea typeface="+mn-ea"/>
                <a:cs typeface="+mn-cs"/>
              </a:rPr>
              <a:t>he Social and Behavioral Sciences Team,</a:t>
            </a:r>
            <a:r>
              <a:rPr lang="en-US" sz="1200" b="0" i="0" kern="1200" baseline="0" dirty="0" smtClean="0">
                <a:solidFill>
                  <a:schemeClr val="tx1"/>
                </a:solidFill>
                <a:effectLst/>
                <a:latin typeface="+mn-lt"/>
                <a:ea typeface="+mn-ea"/>
                <a:cs typeface="+mn-cs"/>
              </a:rPr>
              <a:t> which I mentioned in some of my earlier examples. They work with agencies to design and conduct evaluations using behavioral insights. The team </a:t>
            </a:r>
            <a:r>
              <a:rPr lang="en-US" sz="1200" b="0" i="0" kern="1200" dirty="0" smtClean="0">
                <a:solidFill>
                  <a:schemeClr val="tx1"/>
                </a:solidFill>
                <a:effectLst/>
                <a:latin typeface="+mn-lt"/>
                <a:ea typeface="+mn-ea"/>
                <a:cs typeface="+mn-cs"/>
              </a:rPr>
              <a:t>includes leading behavioral scientists and innovators from across the country. SBST is organized under the National Science and Technology Council, and receives particular support from the Office of Evaluation Sciences (OES) at the General Services Administration (GSA).</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-You can also read through the 2017 Analytical Perspectives chapter in the budget, which is entitled “Building the Capacity to Produce and Use Evidence.” It has in-depth information on many of the ideas that I’ve discussed here today, as well as additional examples. </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-Finally, you can check out the OMB Evidence page, where we’ve included links to budget materials, policy guidance, and other resources.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14</a:t>
            </a:fld>
            <a:endParaRPr lang="en-US"/>
          </a:p>
        </p:txBody>
      </p:sp>
    </p:spTree>
    <p:extLst>
      <p:ext uri="{BB962C8B-B14F-4D97-AF65-F5344CB8AC3E}">
        <p14:creationId xmlns:p14="http://schemas.microsoft.com/office/powerpoint/2010/main" val="3359873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We are here to help.  Ask us.</a:t>
            </a:r>
            <a:endParaRPr lang="en-US" dirty="0"/>
          </a:p>
        </p:txBody>
      </p:sp>
      <p:sp>
        <p:nvSpPr>
          <p:cNvPr id="4" name="Slide Number Placeholder 3"/>
          <p:cNvSpPr>
            <a:spLocks noGrp="1"/>
          </p:cNvSpPr>
          <p:nvPr>
            <p:ph type="sldNum" sz="quarter" idx="10"/>
          </p:nvPr>
        </p:nvSpPr>
        <p:spPr/>
        <p:txBody>
          <a:bodyPr/>
          <a:lstStyle/>
          <a:p>
            <a:fld id="{1A06C9D6-BD3D-4847-838A-171EF7E687DE}" type="slidenum">
              <a:rPr lang="en-US" smtClean="0"/>
              <a:t>15</a:t>
            </a:fld>
            <a:endParaRPr lang="en-US"/>
          </a:p>
        </p:txBody>
      </p:sp>
    </p:spTree>
    <p:extLst>
      <p:ext uri="{BB962C8B-B14F-4D97-AF65-F5344CB8AC3E}">
        <p14:creationId xmlns:p14="http://schemas.microsoft.com/office/powerpoint/2010/main" val="1497072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 wante</a:t>
            </a:r>
            <a:r>
              <a:rPr lang="en-US" baseline="0" dirty="0" smtClean="0"/>
              <a:t>d to start with an overview of why evaluation matters in the federal government context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-As you know, we have limited resources, and we want our programs to have their intended impact.  This is true for all government programs and training is no exception.</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-Given that, we want to use our limited resources</a:t>
            </a:r>
            <a:r>
              <a:rPr lang="en-US" baseline="0" dirty="0" smtClean="0"/>
              <a:t> as smartly as we can.  We often don’t know how to do that, so we want to ask these questions: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-What works, for whom, and under what conditions?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-What is the most cost-effective strategy in a given situation?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-And once we’ve decided on a strategy, is it being implemented as we had intended?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-Evaluation can help us answer those questions.</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-We want evidence to drive our policy and our budgeting.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its heart, evidence based policy says that it isn’t enough just to know which strategies are effective </a:t>
            </a:r>
            <a:r>
              <a:rPr lang="en-US" sz="1200" kern="1200" dirty="0" smtClean="0">
                <a:solidFill>
                  <a:schemeClr val="tx1"/>
                </a:solidFill>
                <a:effectLst/>
                <a:latin typeface="+mn-lt"/>
                <a:ea typeface="+mn-ea"/>
                <a:cs typeface="+mn-cs"/>
              </a:rPr>
              <a:t>—as much as we all appreciate knowledge for its own sake—we also need to act on that knowledge by implementing strategies that have been proven to be effective and take them to scale.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-And we want to improve strategies</a:t>
            </a:r>
            <a:r>
              <a:rPr lang="en-US" sz="1200" kern="1200" baseline="0" dirty="0" smtClean="0">
                <a:solidFill>
                  <a:schemeClr val="tx1"/>
                </a:solidFill>
                <a:effectLst/>
                <a:latin typeface="+mn-lt"/>
                <a:ea typeface="+mn-ea"/>
                <a:cs typeface="+mn-cs"/>
              </a:rPr>
              <a:t> that are not working or that can be made better.</a:t>
            </a:r>
            <a:endParaRPr lang="en-US" dirty="0" smtClean="0"/>
          </a:p>
          <a:p>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2</a:t>
            </a:fld>
            <a:endParaRPr lang="en-US"/>
          </a:p>
        </p:txBody>
      </p:sp>
    </p:spTree>
    <p:extLst>
      <p:ext uri="{BB962C8B-B14F-4D97-AF65-F5344CB8AC3E}">
        <p14:creationId xmlns:p14="http://schemas.microsoft.com/office/powerpoint/2010/main" val="617800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-There</a:t>
            </a:r>
            <a:r>
              <a:rPr lang="en-US" baseline="0" dirty="0" smtClean="0"/>
              <a:t> are many different types of evidence, and they all serve different, but related, purposes.</a:t>
            </a:r>
          </a:p>
          <a:p>
            <a:r>
              <a:rPr lang="en-US" baseline="0" dirty="0" smtClean="0"/>
              <a:t>-Impact evaluations are randomized control trials and quasi-experimental designs, where we compare a treatment group to a control group that does not participate in the intervention or that participates in a different intervention.  When I say “intervention,” I mean a program, or a training course, for example.  These designs can answer questions about the impact of that intervention on those who participate.</a:t>
            </a:r>
          </a:p>
          <a:p>
            <a:r>
              <a:rPr lang="en-US" baseline="0" dirty="0" smtClean="0"/>
              <a:t>-Another kind of evaluation is process of implementation evaluations, where we examine how a program or an intervention is being implemented. These designs can answer questions about whether the program is being implemented as it was intended to be, and whether or not the program’s underlying structure is actually feasible in the first place under real-world conditions.</a:t>
            </a:r>
          </a:p>
          <a:p>
            <a:r>
              <a:rPr lang="en-US" baseline="0" dirty="0" smtClean="0"/>
              <a:t>-There are other kinds of evidence too.  Program measures and performance measurement help answer questions about a program’s outputs and outcomes, or its efficiency, but that cannot answer questions about impact since there is no control group to compare to.</a:t>
            </a:r>
          </a:p>
          <a:p>
            <a:r>
              <a:rPr lang="en-US" baseline="0" dirty="0" smtClean="0"/>
              <a:t>-And finally, we have statistics and other forms and research and analysis that can give us information about overall trends and underlying principles, but they tell us less about a particular program’s operations.</a:t>
            </a:r>
          </a:p>
          <a:p>
            <a:r>
              <a:rPr lang="en-US" baseline="0" dirty="0" smtClean="0"/>
              <a:t>-All these different methods and strategies contribute to a “portfolio of evidence.”  Each piece provides different kinds of information and can help answer different types of questions.  They fit together to provide a comprehensive picture of how a program is operating and the impacts that it may or may not be having. </a:t>
            </a:r>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3</a:t>
            </a:fld>
            <a:endParaRPr lang="en-US"/>
          </a:p>
        </p:txBody>
      </p:sp>
    </p:spTree>
    <p:extLst>
      <p:ext uri="{BB962C8B-B14F-4D97-AF65-F5344CB8AC3E}">
        <p14:creationId xmlns:p14="http://schemas.microsoft.com/office/powerpoint/2010/main" val="1339608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“evidence agenda” has been important for this Administration from day one.  This strategy takes seriously both the need to develop evidence-based approaches and then use that knowledge for broader policies and programs.  </a:t>
            </a:r>
          </a:p>
          <a:p>
            <a:r>
              <a:rPr lang="en-US" sz="1200" kern="1200" dirty="0" smtClean="0">
                <a:solidFill>
                  <a:schemeClr val="tx1"/>
                </a:solidFill>
                <a:effectLst/>
                <a:latin typeface="+mn-lt"/>
                <a:ea typeface="+mn-ea"/>
                <a:cs typeface="+mn-cs"/>
              </a:rPr>
              <a:t>-And the embrace of this approach spans far beyond this Administration—all levels of government, nonprofits, foundations, and others are all increasingly turning to similar strategies.  </a:t>
            </a:r>
          </a:p>
          <a:p>
            <a:r>
              <a:rPr lang="en-US" sz="1200" kern="1200" dirty="0" smtClean="0">
                <a:solidFill>
                  <a:schemeClr val="tx1"/>
                </a:solidFill>
                <a:effectLst/>
                <a:latin typeface="+mn-lt"/>
                <a:ea typeface="+mn-ea"/>
                <a:cs typeface="+mn-cs"/>
              </a:rPr>
              <a:t>-The guiding principle of the Evidence Agenda is as follows: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“Where evidence is strong, we should act on it. Where evidence is suggestive, we should consider it. Where evidence is weak, we should build the knowledge to support better decisions in the future.”</a:t>
            </a:r>
          </a:p>
          <a:p>
            <a:r>
              <a:rPr lang="en-US" dirty="0" smtClean="0"/>
              <a:t>-The Evidence Agenda implements this principle by using strong evidence to improve results; building evidence where it is needed to understand what works; and developing the capacity to build and use evidence so that it is easier to do going forward. </a:t>
            </a:r>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4</a:t>
            </a:fld>
            <a:endParaRPr lang="en-US"/>
          </a:p>
        </p:txBody>
      </p:sp>
    </p:spTree>
    <p:extLst>
      <p:ext uri="{BB962C8B-B14F-4D97-AF65-F5344CB8AC3E}">
        <p14:creationId xmlns:p14="http://schemas.microsoft.com/office/powerpoint/2010/main" val="138041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-I want to give you a few examples of how evaluation, and using rigorous evidence from multiple sources, can be</a:t>
            </a:r>
            <a:r>
              <a:rPr lang="en-US" baseline="0" dirty="0" smtClean="0"/>
              <a:t> a</a:t>
            </a:r>
            <a:r>
              <a:rPr lang="en-US" dirty="0" smtClean="0"/>
              <a:t> powerful tool to improve program outcomes.</a:t>
            </a:r>
          </a:p>
          <a:p>
            <a:r>
              <a:rPr lang="en-US" dirty="0" smtClean="0"/>
              <a:t>-Chronic homelessness</a:t>
            </a:r>
            <a:r>
              <a:rPr lang="en-US" baseline="0" dirty="0" smtClean="0"/>
              <a:t> has long been considered an intractable problem that had not been approached with much analytic rigor</a:t>
            </a:r>
          </a:p>
          <a:p>
            <a:r>
              <a:rPr lang="en-US" baseline="0" dirty="0" smtClean="0"/>
              <a:t>-</a:t>
            </a:r>
            <a:r>
              <a:rPr lang="en-US" dirty="0" smtClean="0"/>
              <a:t>In 2009 there were 74,089 veterans experiencing homelessness on a single night.</a:t>
            </a:r>
          </a:p>
          <a:p>
            <a:r>
              <a:rPr lang="en-US" dirty="0" smtClean="0"/>
              <a:t>-In 2010 the Administration released a new strategic plan to prevent and end homelessness, and it included an aggressive</a:t>
            </a:r>
            <a:r>
              <a:rPr lang="en-US" baseline="0" dirty="0" smtClean="0"/>
              <a:t> strategy to end Veteran homelessness.</a:t>
            </a:r>
          </a:p>
          <a:p>
            <a:r>
              <a:rPr lang="en-US" baseline="0" dirty="0" smtClean="0"/>
              <a:t>-There is a broad body of research, including rigorous evaluations, that shows that permanent supportive housing is more effective and more cost-efficient than other approaches.  It can both improve housing stability and reduce costs.  </a:t>
            </a:r>
          </a:p>
          <a:p>
            <a:r>
              <a:rPr lang="en-US" baseline="0" dirty="0" smtClean="0"/>
              <a:t>-The plan was based on this permanent supportive housing approach, and the use of housing vouchers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5</a:t>
            </a:fld>
            <a:endParaRPr lang="en-US"/>
          </a:p>
        </p:txBody>
      </p:sp>
    </p:spTree>
    <p:extLst>
      <p:ext uri="{BB962C8B-B14F-4D97-AF65-F5344CB8AC3E}">
        <p14:creationId xmlns:p14="http://schemas.microsoft.com/office/powerpoint/2010/main" val="1497849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-Here are some examples</a:t>
            </a:r>
            <a:r>
              <a:rPr lang="en-US" baseline="0" dirty="0" smtClean="0"/>
              <a:t> of results from studies around the country. </a:t>
            </a:r>
          </a:p>
          <a:p>
            <a:r>
              <a:rPr lang="en-US" baseline="0" dirty="0" smtClean="0"/>
              <a:t>-As you can see, there is a broad body of evidence demonstrating positive results from permanent supportive housing</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A06C9D6-BD3D-4847-838A-171EF7E687DE}" type="slidenum">
              <a:rPr lang="en-US" smtClean="0"/>
              <a:t>6</a:t>
            </a:fld>
            <a:endParaRPr lang="en-US"/>
          </a:p>
        </p:txBody>
      </p:sp>
    </p:spTree>
    <p:extLst>
      <p:ext uri="{BB962C8B-B14F-4D97-AF65-F5344CB8AC3E}">
        <p14:creationId xmlns:p14="http://schemas.microsoft.com/office/powerpoint/2010/main" val="1712174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-But a plan is only as good as the data that informs it and the people that drive it forward.</a:t>
            </a:r>
          </a:p>
          <a:p>
            <a:r>
              <a:rPr lang="en-US" dirty="0" smtClean="0"/>
              <a:t>-Until we could help New Orleans figure out how many homeless veterans were living on its streets, they couldn’t go out and find them and, ultimately, house them all. </a:t>
            </a:r>
          </a:p>
          <a:p>
            <a:r>
              <a:rPr lang="en-US" dirty="0" smtClean="0"/>
              <a:t>Data showed us which cities were getting it right -- and helped us understand why – so we could adapt a best practice from Ohio for use in California.  </a:t>
            </a:r>
          </a:p>
          <a:p>
            <a:r>
              <a:rPr lang="en-US" dirty="0" smtClean="0"/>
              <a:t>-HUD managed this effort in partnership with communities across the country, and made it a central point through their data-driven performance review process called HUDSTAT.</a:t>
            </a:r>
          </a:p>
          <a:p>
            <a:endParaRPr lang="en-US" dirty="0" smtClean="0"/>
          </a:p>
          <a:p>
            <a:r>
              <a:rPr lang="en-US" dirty="0" smtClean="0"/>
              <a:t>-This data-driven, evidence-based</a:t>
            </a:r>
            <a:r>
              <a:rPr lang="en-US" baseline="0" dirty="0" smtClean="0"/>
              <a:t> strategy has produced results. </a:t>
            </a:r>
            <a:endParaRPr lang="en-US" dirty="0" smtClean="0"/>
          </a:p>
          <a:p>
            <a:r>
              <a:rPr lang="en-US" dirty="0" smtClean="0"/>
              <a:t>-Since 2010, we’ve reduced chronic homelessness by 22 percent and family homelessness by 19 percent.</a:t>
            </a:r>
          </a:p>
          <a:p>
            <a:r>
              <a:rPr lang="en-US" dirty="0" smtClean="0"/>
              <a:t>-The number of homeless veterans on the streets has been cut nearly in half, and the number experiencing homelessness on a single night has declined by 36 percent.  </a:t>
            </a:r>
          </a:p>
          <a:p>
            <a:r>
              <a:rPr lang="en-US" dirty="0" smtClean="0"/>
              <a:t>-The State of Virginia and communities across the country (including New Orleans, Las Vegas, Houston, and Philadelphia) have put systems in place to end veteran homelessness.</a:t>
            </a:r>
          </a:p>
          <a:p>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7</a:t>
            </a:fld>
            <a:endParaRPr lang="en-US"/>
          </a:p>
        </p:txBody>
      </p:sp>
    </p:spTree>
    <p:extLst>
      <p:ext uri="{BB962C8B-B14F-4D97-AF65-F5344CB8AC3E}">
        <p14:creationId xmlns:p14="http://schemas.microsoft.com/office/powerpoint/2010/main" val="1663154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-Many programs,</a:t>
            </a:r>
            <a:r>
              <a:rPr lang="en-US" baseline="0" dirty="0" smtClean="0"/>
              <a:t> including training, may not show detectable ultimate impacts for many years.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good news is that you can still use evidence and evaluation to measures results and to improve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next two examples illustrate how we can use evidence to improve interim steps in the process, improve administration of programs, and use rapid iterative evaluations and administrative data to make things better.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first example comes from DOD and the Social and Behavioral Sciences team.  The problem was that service members were under-enrolling in retirement savings plans; 87% of civilian federal employees were enrolled in the TSP, while only 42% of active duty </a:t>
            </a:r>
            <a:r>
              <a:rPr lang="en-US" baseline="0" dirty="0" err="1" smtClean="0"/>
              <a:t>servicemembers</a:t>
            </a:r>
            <a:r>
              <a:rPr lang="en-US" baseline="0" dirty="0" smtClean="0"/>
              <a:t> were enrolled.</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-Various studies have shown that improving the enrollment process can help increase participation in retirement programs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-DOD worked with SBST to conduct a randomized control trial, or RCT, to test the effect of sending specially crafted emails to </a:t>
            </a:r>
            <a:r>
              <a:rPr lang="en-US" baseline="0" dirty="0" err="1" smtClean="0"/>
              <a:t>servicemembers</a:t>
            </a:r>
            <a:r>
              <a:rPr lang="en-US" baseline="0" dirty="0" smtClean="0"/>
              <a:t>. They found that the messages did in fact lead to increased enrollment and therefore increased retirement savings; the most effective messages nearly double the rate of enrollment.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-Based on these results, DOD is scaling up this practice by sending three emails a year to all </a:t>
            </a:r>
            <a:r>
              <a:rPr lang="en-US" baseline="0" dirty="0" err="1" smtClean="0"/>
              <a:t>servicemembers</a:t>
            </a:r>
            <a:r>
              <a:rPr lang="en-US" baseline="0" dirty="0" smtClean="0"/>
              <a:t> who are not enrolled in TSP</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-Also importantly they are continuing to test the effects of different kinds of email messages to figure out which is most effective.</a:t>
            </a:r>
            <a:endParaRPr lang="en-US" dirty="0" smtClean="0"/>
          </a:p>
          <a:p>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8</a:t>
            </a:fld>
            <a:endParaRPr lang="en-US"/>
          </a:p>
        </p:txBody>
      </p:sp>
    </p:spTree>
    <p:extLst>
      <p:ext uri="{BB962C8B-B14F-4D97-AF65-F5344CB8AC3E}">
        <p14:creationId xmlns:p14="http://schemas.microsoft.com/office/powerpoint/2010/main" val="1847098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-Here’s a second example of how evaluation and other forms of evidence can help improve program administration. </a:t>
            </a:r>
          </a:p>
          <a:p>
            <a:r>
              <a:rPr lang="en-US" dirty="0" smtClean="0"/>
              <a:t>-The problem here is that many low-income and other disadvantaged</a:t>
            </a:r>
            <a:r>
              <a:rPr lang="en-US" baseline="0" dirty="0" smtClean="0"/>
              <a:t> populations are not enrolling in college, and studies have shown that making it easier to apply for federal financial aid can increase enrollment. </a:t>
            </a:r>
          </a:p>
          <a:p>
            <a:r>
              <a:rPr lang="en-US" baseline="0" dirty="0" smtClean="0"/>
              <a:t>-However, as many of us know, the FAFSA has traditionally been a long and complicated process.</a:t>
            </a:r>
          </a:p>
          <a:p>
            <a:r>
              <a:rPr lang="en-US" baseline="0" dirty="0" smtClean="0"/>
              <a:t>-Based on results from rigorous evaluations, the Administration decided to simplify the FAFSA by allowing families to skip questions that aren’t relevant to them and allowing them to automatically get their tax information as they are filling out the form.</a:t>
            </a:r>
          </a:p>
          <a:p>
            <a:r>
              <a:rPr lang="en-US" baseline="0" dirty="0" smtClean="0"/>
              <a:t>-These changes have reduced the time to complete the FAFSA by two-thirds.</a:t>
            </a:r>
          </a:p>
          <a:p>
            <a:r>
              <a:rPr lang="en-US" baseline="0" dirty="0" smtClean="0"/>
              <a:t>-Results show that students and families are taking advantage of these innovations – more than 6 million chose to electronically retrieve their tax information from the IRS while they completed the FAFSA, which has greatly improved speed and accuracy. </a:t>
            </a:r>
          </a:p>
          <a:p>
            <a:r>
              <a:rPr lang="en-US" baseline="0" dirty="0" smtClean="0"/>
              <a:t>-Additional evaluations are being done now that test the impacts of various FAFSA outreach and awareness strategies.</a:t>
            </a:r>
          </a:p>
          <a:p>
            <a:endParaRPr lang="en-US" dirty="0"/>
          </a:p>
        </p:txBody>
      </p:sp>
      <p:sp>
        <p:nvSpPr>
          <p:cNvPr id="4" name="Slide Number Placeholder 3"/>
          <p:cNvSpPr>
            <a:spLocks noGrp="1"/>
          </p:cNvSpPr>
          <p:nvPr>
            <p:ph type="sldNum" sz="quarter" idx="10"/>
          </p:nvPr>
        </p:nvSpPr>
        <p:spPr/>
        <p:txBody>
          <a:bodyPr/>
          <a:lstStyle/>
          <a:p>
            <a:fld id="{72462007-AB69-4BD0-946A-38232590944C}" type="slidenum">
              <a:rPr lang="en-US" smtClean="0"/>
              <a:t>9</a:t>
            </a:fld>
            <a:endParaRPr lang="en-US"/>
          </a:p>
        </p:txBody>
      </p:sp>
    </p:spTree>
    <p:extLst>
      <p:ext uri="{BB962C8B-B14F-4D97-AF65-F5344CB8AC3E}">
        <p14:creationId xmlns:p14="http://schemas.microsoft.com/office/powerpoint/2010/main" val="27652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3F75C8-912A-4C06-9AA4-2AE036D91768}" type="datetimeFigureOut">
              <a:rPr lang="en-US" smtClean="0"/>
              <a:t>9/23/2016</a:t>
            </a:fld>
            <a:endParaRPr lang="en-US"/>
          </a:p>
        </p:txBody>
      </p:sp>
      <p:sp>
        <p:nvSpPr>
          <p:cNvPr id="6" name="Slide Number Placeholder 5"/>
          <p:cNvSpPr>
            <a:spLocks noGrp="1"/>
          </p:cNvSpPr>
          <p:nvPr>
            <p:ph type="sldNum" sz="quarter" idx="12"/>
          </p:nvPr>
        </p:nvSpPr>
        <p:spPr/>
        <p:txBody>
          <a:bodyPr/>
          <a:lstStyle/>
          <a:p>
            <a:fld id="{8411E604-5C86-4A14-B93C-C58357668B7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3F75C8-912A-4C06-9AA4-2AE036D91768}" type="datetimeFigureOut">
              <a:rPr lang="en-US" smtClean="0"/>
              <a:t>9/23/2016</a:t>
            </a:fld>
            <a:endParaRPr lang="en-US"/>
          </a:p>
        </p:txBody>
      </p:sp>
      <p:sp>
        <p:nvSpPr>
          <p:cNvPr id="6" name="Slide Number Placeholder 5"/>
          <p:cNvSpPr>
            <a:spLocks noGrp="1"/>
          </p:cNvSpPr>
          <p:nvPr>
            <p:ph type="sldNum" sz="quarter" idx="12"/>
          </p:nvPr>
        </p:nvSpPr>
        <p:spPr/>
        <p:txBody>
          <a:bodyPr/>
          <a:lstStyle/>
          <a:p>
            <a:fld id="{8411E604-5C86-4A14-B93C-C58357668B7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3F75C8-912A-4C06-9AA4-2AE036D91768}" type="datetimeFigureOut">
              <a:rPr lang="en-US" smtClean="0"/>
              <a:t>9/23/2016</a:t>
            </a:fld>
            <a:endParaRPr lang="en-US"/>
          </a:p>
        </p:txBody>
      </p:sp>
      <p:sp>
        <p:nvSpPr>
          <p:cNvPr id="5" name="Slide Number Placeholder 4"/>
          <p:cNvSpPr>
            <a:spLocks noGrp="1"/>
          </p:cNvSpPr>
          <p:nvPr>
            <p:ph type="sldNum" sz="quarter" idx="12"/>
          </p:nvPr>
        </p:nvSpPr>
        <p:spPr/>
        <p:txBody>
          <a:bodyPr/>
          <a:lstStyle/>
          <a:p>
            <a:fld id="{8411E604-5C86-4A14-B93C-C58357668B7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ctr">
              <a:defRPr sz="40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3F75C8-912A-4C06-9AA4-2AE036D91768}" type="datetimeFigureOut">
              <a:rPr lang="en-US" smtClean="0"/>
              <a:t>9/23/2016</a:t>
            </a:fld>
            <a:endParaRPr lang="en-US"/>
          </a:p>
        </p:txBody>
      </p:sp>
      <p:sp>
        <p:nvSpPr>
          <p:cNvPr id="6" name="Slide Number Placeholder 5"/>
          <p:cNvSpPr>
            <a:spLocks noGrp="1"/>
          </p:cNvSpPr>
          <p:nvPr>
            <p:ph type="sldNum" sz="quarter" idx="12"/>
          </p:nvPr>
        </p:nvSpPr>
        <p:spPr/>
        <p:txBody>
          <a:bodyPr/>
          <a:lstStyle/>
          <a:p>
            <a:fld id="{8411E604-5C86-4A14-B93C-C58357668B7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33602"/>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133602"/>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3F75C8-912A-4C06-9AA4-2AE036D91768}" type="datetimeFigureOut">
              <a:rPr lang="en-US" smtClean="0"/>
              <a:t>9/23/2016</a:t>
            </a:fld>
            <a:endParaRPr lang="en-US"/>
          </a:p>
        </p:txBody>
      </p:sp>
      <p:sp>
        <p:nvSpPr>
          <p:cNvPr id="7" name="Slide Number Placeholder 6"/>
          <p:cNvSpPr>
            <a:spLocks noGrp="1"/>
          </p:cNvSpPr>
          <p:nvPr>
            <p:ph type="sldNum" sz="quarter" idx="12"/>
          </p:nvPr>
        </p:nvSpPr>
        <p:spPr/>
        <p:txBody>
          <a:bodyPr/>
          <a:lstStyle/>
          <a:p>
            <a:fld id="{8411E604-5C86-4A14-B93C-C58357668B7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1796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819402"/>
            <a:ext cx="4040188" cy="3540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6" y="21796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819402"/>
            <a:ext cx="4041775" cy="3540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3F75C8-912A-4C06-9AA4-2AE036D91768}" type="datetimeFigureOut">
              <a:rPr lang="en-US" smtClean="0"/>
              <a:t>9/23/2016</a:t>
            </a:fld>
            <a:endParaRPr lang="en-US"/>
          </a:p>
        </p:txBody>
      </p:sp>
      <p:sp>
        <p:nvSpPr>
          <p:cNvPr id="9" name="Slide Number Placeholder 8"/>
          <p:cNvSpPr>
            <a:spLocks noGrp="1"/>
          </p:cNvSpPr>
          <p:nvPr>
            <p:ph type="sldNum" sz="quarter" idx="12"/>
          </p:nvPr>
        </p:nvSpPr>
        <p:spPr/>
        <p:txBody>
          <a:bodyPr/>
          <a:lstStyle/>
          <a:p>
            <a:fld id="{8411E604-5C86-4A14-B93C-C58357668B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838199"/>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38200"/>
            <a:ext cx="5111750" cy="54419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2000250"/>
            <a:ext cx="3008313" cy="4279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0" y="6492877"/>
            <a:ext cx="2133600" cy="365125"/>
          </a:xfrm>
        </p:spPr>
        <p:txBody>
          <a:bodyPr/>
          <a:lstStyle/>
          <a:p>
            <a:fld id="{DD3F75C8-912A-4C06-9AA4-2AE036D91768}" type="datetimeFigureOut">
              <a:rPr lang="en-US" smtClean="0"/>
              <a:t>9/23/2016</a:t>
            </a:fld>
            <a:endParaRPr lang="en-US"/>
          </a:p>
        </p:txBody>
      </p:sp>
      <p:sp>
        <p:nvSpPr>
          <p:cNvPr id="7" name="Slide Number Placeholder 6"/>
          <p:cNvSpPr>
            <a:spLocks noGrp="1"/>
          </p:cNvSpPr>
          <p:nvPr>
            <p:ph type="sldNum" sz="quarter" idx="12"/>
          </p:nvPr>
        </p:nvSpPr>
        <p:spPr/>
        <p:txBody>
          <a:bodyPr/>
          <a:lstStyle/>
          <a:p>
            <a:fld id="{8411E604-5C86-4A14-B93C-C58357668B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62001"/>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3F75C8-912A-4C06-9AA4-2AE036D91768}" type="datetimeFigureOut">
              <a:rPr lang="en-US" smtClean="0"/>
              <a:t>9/23/2016</a:t>
            </a:fld>
            <a:endParaRPr lang="en-US"/>
          </a:p>
        </p:txBody>
      </p:sp>
      <p:sp>
        <p:nvSpPr>
          <p:cNvPr id="7" name="Slide Number Placeholder 6"/>
          <p:cNvSpPr>
            <a:spLocks noGrp="1"/>
          </p:cNvSpPr>
          <p:nvPr>
            <p:ph type="sldNum" sz="quarter" idx="12"/>
          </p:nvPr>
        </p:nvSpPr>
        <p:spPr/>
        <p:txBody>
          <a:bodyPr/>
          <a:lstStyle/>
          <a:p>
            <a:fld id="{8411E604-5C86-4A14-B93C-C58357668B7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F75C8-912A-4C06-9AA4-2AE036D91768}" type="datetimeFigureOut">
              <a:rPr lang="en-US" smtClean="0"/>
              <a:t>9/23/2016</a:t>
            </a:fld>
            <a:endParaRPr lang="en-US"/>
          </a:p>
        </p:txBody>
      </p:sp>
      <p:sp>
        <p:nvSpPr>
          <p:cNvPr id="4" name="Slide Number Placeholder 3"/>
          <p:cNvSpPr>
            <a:spLocks noGrp="1"/>
          </p:cNvSpPr>
          <p:nvPr>
            <p:ph type="sldNum" sz="quarter" idx="12"/>
          </p:nvPr>
        </p:nvSpPr>
        <p:spPr/>
        <p:txBody>
          <a:bodyPr/>
          <a:lstStyle/>
          <a:p>
            <a:fld id="{8411E604-5C86-4A14-B93C-C58357668B7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0" tIns="0" rIns="0" bIns="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133599"/>
            <a:ext cx="8229600" cy="40386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0" y="6629400"/>
            <a:ext cx="2133600" cy="228600"/>
          </a:xfrm>
          <a:prstGeom prst="rect">
            <a:avLst/>
          </a:prstGeom>
        </p:spPr>
        <p:txBody>
          <a:bodyPr vert="horz" lIns="91440" tIns="45720" rIns="91440" bIns="45720" rtlCol="0" anchor="ctr"/>
          <a:lstStyle>
            <a:lvl1pPr algn="l">
              <a:defRPr sz="1200">
                <a:solidFill>
                  <a:schemeClr val="bg1">
                    <a:lumMod val="65000"/>
                  </a:schemeClr>
                </a:solidFill>
              </a:defRPr>
            </a:lvl1pPr>
          </a:lstStyle>
          <a:p>
            <a:fld id="{DD3F75C8-912A-4C06-9AA4-2AE036D91768}" type="datetimeFigureOut">
              <a:rPr lang="en-US" smtClean="0"/>
              <a:t>9/23/2016</a:t>
            </a:fld>
            <a:endParaRPr lang="en-US"/>
          </a:p>
        </p:txBody>
      </p:sp>
      <p:sp>
        <p:nvSpPr>
          <p:cNvPr id="6" name="Slide Number Placeholder 5"/>
          <p:cNvSpPr>
            <a:spLocks noGrp="1"/>
          </p:cNvSpPr>
          <p:nvPr>
            <p:ph type="sldNum" sz="quarter" idx="4"/>
          </p:nvPr>
        </p:nvSpPr>
        <p:spPr>
          <a:xfrm>
            <a:off x="7010400" y="6629400"/>
            <a:ext cx="2133600" cy="228600"/>
          </a:xfrm>
          <a:prstGeom prst="rect">
            <a:avLst/>
          </a:prstGeom>
        </p:spPr>
        <p:txBody>
          <a:bodyPr vert="horz" lIns="91440" tIns="45720" rIns="91440" bIns="45720" rtlCol="0" anchor="ctr"/>
          <a:lstStyle>
            <a:lvl1pPr algn="r">
              <a:defRPr sz="1200">
                <a:solidFill>
                  <a:schemeClr val="bg1">
                    <a:lumMod val="65000"/>
                  </a:schemeClr>
                </a:solidFill>
              </a:defRPr>
            </a:lvl1pPr>
          </a:lstStyle>
          <a:p>
            <a:fld id="{8411E604-5C86-4A14-B93C-C58357668B7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Lst>
  <p:txStyles>
    <p:titleStyle>
      <a:lvl1pPr algn="ctr" defTabSz="914400" rtl="0" eaLnBrk="1" latinLnBrk="0" hangingPunct="1">
        <a:spcBef>
          <a:spcPct val="0"/>
        </a:spcBef>
        <a:buNone/>
        <a:defRPr sz="4200" b="1" i="0" kern="1200" spc="-40" normalizeH="0" baseline="0">
          <a:solidFill>
            <a:srgbClr val="215D8C"/>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hitehouse.gov/omb/management/commission_evidenc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usaidlearninglab.org/evaluatio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cdc.gov/eval/resources/index.htm" TargetMode="External"/><Relationship Id="rId5" Type="http://schemas.openxmlformats.org/officeDocument/2006/relationships/hyperlink" Target="http://www.nationalservice.gov/resources/evaluation" TargetMode="External"/><Relationship Id="rId4" Type="http://schemas.openxmlformats.org/officeDocument/2006/relationships/hyperlink" Target="https://www3.epa.gov/evaluate/lm-training/"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hipmanS@gao.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whitehouse.gov/omb/evidence" TargetMode="External"/><Relationship Id="rId5" Type="http://schemas.openxmlformats.org/officeDocument/2006/relationships/hyperlink" Target="https://www.whitehouse.gov/sites/default/files/omb/budget/fy2017/assets/ap_7_evidence.pdf" TargetMode="External"/><Relationship Id="rId4" Type="http://schemas.openxmlformats.org/officeDocument/2006/relationships/hyperlink" Target="https://sbst.gov/"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sburgess@omb.eop.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164772"/>
            <a:ext cx="6270922" cy="2721909"/>
          </a:xfrm>
        </p:spPr>
        <p:txBody>
          <a:bodyPr/>
          <a:lstStyle/>
          <a:p>
            <a:r>
              <a:rPr lang="en-US" sz="5400" dirty="0" smtClean="0"/>
              <a:t>Federal Evidence and Evaluation Agenda</a:t>
            </a:r>
            <a:endParaRPr lang="en-US" sz="5400" dirty="0"/>
          </a:p>
        </p:txBody>
      </p:sp>
      <p:sp>
        <p:nvSpPr>
          <p:cNvPr id="3" name="Subtitle 2"/>
          <p:cNvSpPr>
            <a:spLocks noGrp="1"/>
          </p:cNvSpPr>
          <p:nvPr>
            <p:ph type="subTitle" idx="1"/>
          </p:nvPr>
        </p:nvSpPr>
        <p:spPr>
          <a:xfrm>
            <a:off x="2009929" y="4203416"/>
            <a:ext cx="5123755" cy="1086237"/>
          </a:xfrm>
        </p:spPr>
        <p:txBody>
          <a:bodyPr>
            <a:normAutofit fontScale="85000" lnSpcReduction="10000"/>
          </a:bodyPr>
          <a:lstStyle/>
          <a:p>
            <a:r>
              <a:rPr lang="en-US" b="1" dirty="0" smtClean="0"/>
              <a:t>Diana Epstein</a:t>
            </a:r>
          </a:p>
          <a:p>
            <a:r>
              <a:rPr lang="en-US" dirty="0" smtClean="0"/>
              <a:t>Office of Management and Budget</a:t>
            </a:r>
            <a:endParaRPr lang="en-US" dirty="0"/>
          </a:p>
        </p:txBody>
      </p:sp>
    </p:spTree>
    <p:extLst>
      <p:ext uri="{BB962C8B-B14F-4D97-AF65-F5344CB8AC3E}">
        <p14:creationId xmlns:p14="http://schemas.microsoft.com/office/powerpoint/2010/main" val="2300698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1666"/>
            <a:ext cx="7543800" cy="823740"/>
          </a:xfrm>
        </p:spPr>
        <p:txBody>
          <a:bodyPr/>
          <a:lstStyle/>
          <a:p>
            <a:r>
              <a:rPr lang="en-US" dirty="0" smtClean="0"/>
              <a:t>Key ideas</a:t>
            </a:r>
            <a:endParaRPr lang="en-US" dirty="0"/>
          </a:p>
        </p:txBody>
      </p:sp>
      <p:sp>
        <p:nvSpPr>
          <p:cNvPr id="3" name="Content Placeholder 2"/>
          <p:cNvSpPr>
            <a:spLocks noGrp="1"/>
          </p:cNvSpPr>
          <p:nvPr>
            <p:ph idx="1"/>
          </p:nvPr>
        </p:nvSpPr>
        <p:spPr>
          <a:xfrm>
            <a:off x="822960" y="1388077"/>
            <a:ext cx="7543800" cy="5747656"/>
          </a:xfrm>
        </p:spPr>
        <p:txBody>
          <a:bodyPr>
            <a:noAutofit/>
          </a:bodyPr>
          <a:lstStyle/>
          <a:p>
            <a:r>
              <a:rPr lang="en-US" sz="2400" dirty="0" smtClean="0"/>
              <a:t>Promote high quality evaluation, regardless of type</a:t>
            </a:r>
          </a:p>
          <a:p>
            <a:pPr lvl="1"/>
            <a:r>
              <a:rPr lang="en-US" sz="2000" i="0" dirty="0" smtClean="0"/>
              <a:t>Rigorous, well-designed, and well-implemented</a:t>
            </a:r>
          </a:p>
          <a:p>
            <a:pPr lvl="1"/>
            <a:r>
              <a:rPr lang="en-US" sz="2000" i="0" dirty="0" smtClean="0"/>
              <a:t>Use the </a:t>
            </a:r>
            <a:r>
              <a:rPr lang="en-US" sz="2000" i="0" dirty="0"/>
              <a:t>most rigorous methods that are appropriate to the evaluation questions and feasible within budget and other </a:t>
            </a:r>
            <a:r>
              <a:rPr lang="en-US" sz="2000" i="0" dirty="0" smtClean="0"/>
              <a:t>constraints</a:t>
            </a:r>
          </a:p>
          <a:p>
            <a:pPr>
              <a:spcBef>
                <a:spcPts val="600"/>
              </a:spcBef>
            </a:pPr>
            <a:r>
              <a:rPr lang="en-US" sz="2400" dirty="0" smtClean="0"/>
              <a:t>Let </a:t>
            </a:r>
            <a:r>
              <a:rPr lang="en-US" sz="2400" dirty="0"/>
              <a:t>the question drive the method</a:t>
            </a:r>
          </a:p>
          <a:p>
            <a:pPr lvl="1"/>
            <a:r>
              <a:rPr lang="en-US" sz="2000" i="0" dirty="0"/>
              <a:t>Apply the type of </a:t>
            </a:r>
            <a:r>
              <a:rPr lang="en-US" sz="2000" i="0" dirty="0" smtClean="0"/>
              <a:t>evaluation, or other evidence tool, </a:t>
            </a:r>
            <a:r>
              <a:rPr lang="en-US" sz="2000" i="0" dirty="0"/>
              <a:t>best suited for the particular </a:t>
            </a:r>
            <a:r>
              <a:rPr lang="en-US" sz="2000" i="0" dirty="0" smtClean="0"/>
              <a:t>question</a:t>
            </a:r>
          </a:p>
          <a:p>
            <a:pPr>
              <a:spcBef>
                <a:spcPts val="600"/>
              </a:spcBef>
            </a:pPr>
            <a:r>
              <a:rPr lang="en-US" sz="2400" i="0" dirty="0" smtClean="0"/>
              <a:t>Develop credible </a:t>
            </a:r>
            <a:r>
              <a:rPr lang="en-US" sz="2400" i="0" dirty="0" smtClean="0"/>
              <a:t>evidence</a:t>
            </a:r>
          </a:p>
          <a:p>
            <a:pPr lvl="1"/>
            <a:r>
              <a:rPr lang="en-US" sz="2000" i="0" dirty="0" smtClean="0"/>
              <a:t>Five </a:t>
            </a:r>
            <a:r>
              <a:rPr lang="en-US" sz="2000" i="0" dirty="0"/>
              <a:t>themes: Rigor, Relevance, Independence, Transparency, and </a:t>
            </a:r>
            <a:r>
              <a:rPr lang="en-US" sz="2000" i="0" dirty="0" smtClean="0"/>
              <a:t>Ethics</a:t>
            </a:r>
          </a:p>
          <a:p>
            <a:pPr>
              <a:spcBef>
                <a:spcPts val="600"/>
              </a:spcBef>
            </a:pPr>
            <a:r>
              <a:rPr lang="en-US" sz="2400" i="0" dirty="0" smtClean="0"/>
              <a:t>Use </a:t>
            </a:r>
            <a:r>
              <a:rPr lang="en-US" sz="2400" i="0" dirty="0" smtClean="0"/>
              <a:t>evaluation to learn and improve, rather than as an up or down vote</a:t>
            </a:r>
            <a:endParaRPr lang="en-US" sz="2400" i="0" dirty="0"/>
          </a:p>
          <a:p>
            <a:pPr marL="0" indent="0">
              <a:buNone/>
            </a:pPr>
            <a:endParaRPr lang="en-US" sz="2000" i="0" dirty="0"/>
          </a:p>
          <a:p>
            <a:pPr lvl="1"/>
            <a:endParaRPr lang="en-US" sz="2000" dirty="0"/>
          </a:p>
        </p:txBody>
      </p:sp>
    </p:spTree>
    <p:extLst>
      <p:ext uri="{BB962C8B-B14F-4D97-AF65-F5344CB8AC3E}">
        <p14:creationId xmlns:p14="http://schemas.microsoft.com/office/powerpoint/2010/main" val="303907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1666"/>
            <a:ext cx="7543800" cy="823740"/>
          </a:xfrm>
        </p:spPr>
        <p:txBody>
          <a:bodyPr/>
          <a:lstStyle/>
          <a:p>
            <a:r>
              <a:rPr lang="en-US" dirty="0" smtClean="0"/>
              <a:t>Best practices</a:t>
            </a:r>
            <a:endParaRPr lang="en-US" dirty="0"/>
          </a:p>
        </p:txBody>
      </p:sp>
      <p:sp>
        <p:nvSpPr>
          <p:cNvPr id="3" name="Content Placeholder 2"/>
          <p:cNvSpPr>
            <a:spLocks noGrp="1"/>
          </p:cNvSpPr>
          <p:nvPr>
            <p:ph idx="1"/>
          </p:nvPr>
        </p:nvSpPr>
        <p:spPr>
          <a:xfrm>
            <a:off x="822960" y="1415143"/>
            <a:ext cx="7543800" cy="5195722"/>
          </a:xfrm>
        </p:spPr>
        <p:txBody>
          <a:bodyPr>
            <a:normAutofit fontScale="85000" lnSpcReduction="20000"/>
          </a:bodyPr>
          <a:lstStyle/>
          <a:p>
            <a:r>
              <a:rPr lang="en-US" dirty="0"/>
              <a:t>Learning </a:t>
            </a:r>
            <a:r>
              <a:rPr lang="en-US" dirty="0" smtClean="0"/>
              <a:t>agenda</a:t>
            </a:r>
            <a:endParaRPr lang="en-US" dirty="0"/>
          </a:p>
          <a:p>
            <a:pPr lvl="1"/>
            <a:r>
              <a:rPr lang="en-US" i="0" dirty="0" smtClean="0"/>
              <a:t>Build </a:t>
            </a:r>
            <a:r>
              <a:rPr lang="en-US" i="0" dirty="0"/>
              <a:t>and </a:t>
            </a:r>
            <a:r>
              <a:rPr lang="en-US" i="0" dirty="0" smtClean="0"/>
              <a:t>use </a:t>
            </a:r>
            <a:r>
              <a:rPr lang="en-US" i="0" dirty="0"/>
              <a:t>a portfolio of </a:t>
            </a:r>
            <a:r>
              <a:rPr lang="en-US" i="0" dirty="0" smtClean="0"/>
              <a:t>evidence</a:t>
            </a:r>
            <a:endParaRPr lang="en-US" i="0" dirty="0"/>
          </a:p>
          <a:p>
            <a:pPr lvl="1"/>
            <a:r>
              <a:rPr lang="en-US" i="0" dirty="0" smtClean="0"/>
              <a:t>Match the most appropriate tool to answer each question</a:t>
            </a:r>
          </a:p>
          <a:p>
            <a:pPr marL="530352" lvl="1" indent="0">
              <a:buNone/>
            </a:pPr>
            <a:endParaRPr lang="en-US" i="0" dirty="0"/>
          </a:p>
          <a:p>
            <a:r>
              <a:rPr lang="en-US" dirty="0" smtClean="0"/>
              <a:t>Utilize new methods/opportunities when appropriate</a:t>
            </a:r>
          </a:p>
          <a:p>
            <a:pPr lvl="1"/>
            <a:r>
              <a:rPr lang="en-US" i="0" dirty="0" smtClean="0"/>
              <a:t>Rapid-cycle </a:t>
            </a:r>
            <a:r>
              <a:rPr lang="en-US" i="0" dirty="0"/>
              <a:t>iterative evaluation </a:t>
            </a:r>
            <a:r>
              <a:rPr lang="en-US" i="0" dirty="0" smtClean="0"/>
              <a:t>designs</a:t>
            </a:r>
          </a:p>
          <a:p>
            <a:pPr lvl="1"/>
            <a:r>
              <a:rPr lang="en-US" i="0" dirty="0"/>
              <a:t>U</a:t>
            </a:r>
            <a:r>
              <a:rPr lang="en-US" i="0" dirty="0" smtClean="0"/>
              <a:t>se </a:t>
            </a:r>
            <a:r>
              <a:rPr lang="en-US" i="0" dirty="0"/>
              <a:t>of administrative </a:t>
            </a:r>
            <a:r>
              <a:rPr lang="en-US" i="0" dirty="0" smtClean="0"/>
              <a:t>data</a:t>
            </a:r>
          </a:p>
          <a:p>
            <a:pPr lvl="1"/>
            <a:r>
              <a:rPr lang="en-US" i="0" dirty="0" smtClean="0"/>
              <a:t>Applying behavioral insights</a:t>
            </a:r>
          </a:p>
          <a:p>
            <a:pPr lvl="1"/>
            <a:r>
              <a:rPr lang="en-US" i="1" dirty="0" smtClean="0"/>
              <a:t>Evidence Commission: </a:t>
            </a:r>
            <a:r>
              <a:rPr lang="en-US" i="0" dirty="0" smtClean="0">
                <a:hlinkClick r:id="rId3"/>
              </a:rPr>
              <a:t>White Papers</a:t>
            </a:r>
            <a:endParaRPr lang="en-US" i="0" dirty="0" smtClean="0"/>
          </a:p>
          <a:p>
            <a:pPr marL="530352" lvl="1" indent="0">
              <a:buNone/>
            </a:pPr>
            <a:endParaRPr lang="en-US" i="0" dirty="0"/>
          </a:p>
          <a:p>
            <a:r>
              <a:rPr lang="en-US" dirty="0"/>
              <a:t>Once you have the </a:t>
            </a:r>
            <a:r>
              <a:rPr lang="en-US" dirty="0" smtClean="0"/>
              <a:t>evidence, </a:t>
            </a:r>
            <a:r>
              <a:rPr lang="en-US" dirty="0"/>
              <a:t>use it!</a:t>
            </a:r>
          </a:p>
          <a:p>
            <a:pPr marL="0" indent="0">
              <a:buNone/>
            </a:pPr>
            <a:endParaRPr lang="en-US" dirty="0"/>
          </a:p>
        </p:txBody>
      </p:sp>
    </p:spTree>
    <p:extLst>
      <p:ext uri="{BB962C8B-B14F-4D97-AF65-F5344CB8AC3E}">
        <p14:creationId xmlns:p14="http://schemas.microsoft.com/office/powerpoint/2010/main" val="33100747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1666"/>
            <a:ext cx="9144000" cy="823740"/>
          </a:xfrm>
        </p:spPr>
        <p:txBody>
          <a:bodyPr/>
          <a:lstStyle/>
          <a:p>
            <a:r>
              <a:rPr lang="en-US" sz="4000" dirty="0" smtClean="0"/>
              <a:t>Need to build staff capacity for evaluation</a:t>
            </a:r>
            <a:endParaRPr lang="en-US" sz="4000" dirty="0"/>
          </a:p>
        </p:txBody>
      </p:sp>
      <p:sp>
        <p:nvSpPr>
          <p:cNvPr id="3" name="Content Placeholder 2"/>
          <p:cNvSpPr>
            <a:spLocks noGrp="1"/>
          </p:cNvSpPr>
          <p:nvPr>
            <p:ph idx="1"/>
          </p:nvPr>
        </p:nvSpPr>
        <p:spPr>
          <a:xfrm>
            <a:off x="637897" y="1415143"/>
            <a:ext cx="7929155" cy="5195722"/>
          </a:xfrm>
        </p:spPr>
        <p:txBody>
          <a:bodyPr>
            <a:noAutofit/>
          </a:bodyPr>
          <a:lstStyle/>
          <a:p>
            <a:r>
              <a:rPr lang="en-US" sz="2400" dirty="0" smtClean="0"/>
              <a:t>Limited staff capacity to generate and use evidence is a barrier</a:t>
            </a:r>
          </a:p>
          <a:p>
            <a:r>
              <a:rPr lang="en-US" sz="2400" dirty="0" smtClean="0"/>
              <a:t>Important to identify high-quality staff training opportunities in evaluation</a:t>
            </a:r>
          </a:p>
          <a:p>
            <a:r>
              <a:rPr lang="en-US" sz="2400" dirty="0" smtClean="0"/>
              <a:t>Some agencies have well-developed internal trainings, and o</a:t>
            </a:r>
            <a:r>
              <a:rPr lang="en-US" sz="2400" i="0" dirty="0" smtClean="0"/>
              <a:t>ther agencies have a wealth of resources posted online</a:t>
            </a:r>
          </a:p>
          <a:p>
            <a:pPr lvl="1"/>
            <a:r>
              <a:rPr lang="en-US" sz="1800" i="0" dirty="0" smtClean="0"/>
              <a:t>USAID Learning Lab </a:t>
            </a:r>
            <a:r>
              <a:rPr lang="en-US" sz="1800" i="0" dirty="0"/>
              <a:t>Evaluation Toolkit: </a:t>
            </a:r>
            <a:r>
              <a:rPr lang="en-US" sz="1800" i="0" dirty="0">
                <a:hlinkClick r:id="rId3"/>
              </a:rPr>
              <a:t>https://</a:t>
            </a:r>
            <a:r>
              <a:rPr lang="en-US" sz="1800" i="0" dirty="0" smtClean="0">
                <a:hlinkClick r:id="rId3"/>
              </a:rPr>
              <a:t>usaidlearninglab.org/evaluation</a:t>
            </a:r>
            <a:endParaRPr lang="en-US" sz="1800" i="0" dirty="0" smtClean="0"/>
          </a:p>
          <a:p>
            <a:pPr lvl="1"/>
            <a:r>
              <a:rPr lang="en-US" sz="1800" i="0" dirty="0" smtClean="0"/>
              <a:t>EPA Logic </a:t>
            </a:r>
            <a:r>
              <a:rPr lang="en-US" sz="1800" i="0" dirty="0"/>
              <a:t>Model T</a:t>
            </a:r>
            <a:r>
              <a:rPr lang="en-US" sz="1800" i="0" dirty="0" smtClean="0"/>
              <a:t>raining</a:t>
            </a:r>
            <a:r>
              <a:rPr lang="en-US" sz="1800" i="0" dirty="0"/>
              <a:t>: </a:t>
            </a:r>
            <a:r>
              <a:rPr lang="en-US" sz="1800" i="0" dirty="0">
                <a:hlinkClick r:id="rId4"/>
              </a:rPr>
              <a:t>https://www3.epa.gov/evaluate/lm-training</a:t>
            </a:r>
            <a:r>
              <a:rPr lang="en-US" sz="1800" i="0" dirty="0" smtClean="0">
                <a:hlinkClick r:id="rId4"/>
              </a:rPr>
              <a:t>/</a:t>
            </a:r>
            <a:endParaRPr lang="en-US" sz="1800" i="0" dirty="0" smtClean="0"/>
          </a:p>
          <a:p>
            <a:pPr lvl="1"/>
            <a:r>
              <a:rPr lang="en-US" sz="1800" i="0" dirty="0" smtClean="0"/>
              <a:t>CNCS Evaluation Resources</a:t>
            </a:r>
            <a:r>
              <a:rPr lang="en-US" sz="1800" i="0" dirty="0"/>
              <a:t>: </a:t>
            </a:r>
            <a:r>
              <a:rPr lang="en-US" sz="1800" i="0" dirty="0">
                <a:hlinkClick r:id="rId5"/>
              </a:rPr>
              <a:t>http://</a:t>
            </a:r>
            <a:r>
              <a:rPr lang="en-US" sz="1800" i="0" dirty="0" smtClean="0">
                <a:hlinkClick r:id="rId5"/>
              </a:rPr>
              <a:t>www.nationalservice.gov/resources/evaluation</a:t>
            </a:r>
            <a:endParaRPr lang="en-US" sz="1800" i="0" dirty="0" smtClean="0"/>
          </a:p>
          <a:p>
            <a:pPr lvl="1"/>
            <a:r>
              <a:rPr lang="en-US" sz="1800" i="0" dirty="0" smtClean="0"/>
              <a:t>CDC </a:t>
            </a:r>
            <a:r>
              <a:rPr lang="en-US" sz="1800" i="0" dirty="0"/>
              <a:t>Evaluation Resources: </a:t>
            </a:r>
            <a:r>
              <a:rPr lang="en-US" sz="1800" i="0" dirty="0">
                <a:hlinkClick r:id="rId6"/>
              </a:rPr>
              <a:t>http://</a:t>
            </a:r>
            <a:r>
              <a:rPr lang="en-US" sz="1800" i="0" dirty="0" smtClean="0">
                <a:hlinkClick r:id="rId6"/>
              </a:rPr>
              <a:t>www.cdc.gov/eval/resources/index.htm</a:t>
            </a:r>
            <a:endParaRPr lang="en-US" sz="1800" i="0" dirty="0" smtClean="0"/>
          </a:p>
          <a:p>
            <a:r>
              <a:rPr lang="en-US" sz="2400" dirty="0" smtClean="0"/>
              <a:t>External training providers (American Evaluation Association, Evaluators’ Institute, etc.)</a:t>
            </a:r>
          </a:p>
        </p:txBody>
      </p:sp>
    </p:spTree>
    <p:extLst>
      <p:ext uri="{BB962C8B-B14F-4D97-AF65-F5344CB8AC3E}">
        <p14:creationId xmlns:p14="http://schemas.microsoft.com/office/powerpoint/2010/main" val="1418206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1666"/>
            <a:ext cx="9144000" cy="823740"/>
          </a:xfrm>
        </p:spPr>
        <p:txBody>
          <a:bodyPr>
            <a:normAutofit/>
          </a:bodyPr>
          <a:lstStyle/>
          <a:p>
            <a:r>
              <a:rPr lang="en-US" dirty="0" smtClean="0"/>
              <a:t>Current efforts to build staff capacity</a:t>
            </a:r>
            <a:endParaRPr lang="en-US" dirty="0"/>
          </a:p>
        </p:txBody>
      </p:sp>
      <p:sp>
        <p:nvSpPr>
          <p:cNvPr id="3" name="Content Placeholder 2"/>
          <p:cNvSpPr>
            <a:spLocks noGrp="1"/>
          </p:cNvSpPr>
          <p:nvPr>
            <p:ph idx="1"/>
          </p:nvPr>
        </p:nvSpPr>
        <p:spPr>
          <a:xfrm>
            <a:off x="822960" y="1415143"/>
            <a:ext cx="7543800" cy="5195722"/>
          </a:xfrm>
        </p:spPr>
        <p:txBody>
          <a:bodyPr>
            <a:normAutofit/>
          </a:bodyPr>
          <a:lstStyle/>
          <a:p>
            <a:pPr>
              <a:spcBef>
                <a:spcPts val="1800"/>
              </a:spcBef>
            </a:pPr>
            <a:r>
              <a:rPr lang="en-US" sz="2400" dirty="0" smtClean="0"/>
              <a:t>Principles </a:t>
            </a:r>
            <a:r>
              <a:rPr lang="en-US" sz="2400" dirty="0"/>
              <a:t>and </a:t>
            </a:r>
            <a:r>
              <a:rPr lang="en-US" sz="2400" dirty="0" smtClean="0"/>
              <a:t>Practices</a:t>
            </a:r>
          </a:p>
          <a:p>
            <a:pPr>
              <a:spcBef>
                <a:spcPts val="1800"/>
              </a:spcBef>
            </a:pPr>
            <a:r>
              <a:rPr lang="en-US" sz="2400" dirty="0" smtClean="0"/>
              <a:t>Interagency </a:t>
            </a:r>
            <a:r>
              <a:rPr lang="en-US" sz="2400" dirty="0"/>
              <a:t>Council on Evaluation </a:t>
            </a:r>
            <a:r>
              <a:rPr lang="en-US" sz="2400" dirty="0" smtClean="0"/>
              <a:t>Policy</a:t>
            </a:r>
          </a:p>
          <a:p>
            <a:pPr>
              <a:spcBef>
                <a:spcPts val="1800"/>
              </a:spcBef>
            </a:pPr>
            <a:r>
              <a:rPr lang="en-US" sz="2400" dirty="0" smtClean="0"/>
              <a:t>Best </a:t>
            </a:r>
            <a:r>
              <a:rPr lang="en-US" sz="2400" dirty="0"/>
              <a:t>Practices in Contracting for Evaluation-related Technical </a:t>
            </a:r>
            <a:r>
              <a:rPr lang="en-US" sz="2400" dirty="0" smtClean="0"/>
              <a:t>Assistance</a:t>
            </a:r>
          </a:p>
          <a:p>
            <a:pPr>
              <a:spcBef>
                <a:spcPts val="1800"/>
              </a:spcBef>
            </a:pPr>
            <a:r>
              <a:rPr lang="en-US" sz="2400" dirty="0" smtClean="0"/>
              <a:t>Evaluation-specific </a:t>
            </a:r>
            <a:r>
              <a:rPr lang="en-US" sz="2400" dirty="0"/>
              <a:t>COR </a:t>
            </a:r>
            <a:r>
              <a:rPr lang="en-US" sz="2400" dirty="0" smtClean="0"/>
              <a:t>training</a:t>
            </a:r>
          </a:p>
          <a:p>
            <a:pPr>
              <a:spcBef>
                <a:spcPts val="1800"/>
              </a:spcBef>
            </a:pPr>
            <a:r>
              <a:rPr lang="en-US" sz="2400" dirty="0" smtClean="0"/>
              <a:t>Evaluation </a:t>
            </a:r>
            <a:r>
              <a:rPr lang="en-US" sz="2400" dirty="0"/>
              <a:t>Hiring </a:t>
            </a:r>
            <a:r>
              <a:rPr lang="en-US" sz="2400" dirty="0" smtClean="0"/>
              <a:t>Tips</a:t>
            </a:r>
          </a:p>
          <a:p>
            <a:pPr>
              <a:spcBef>
                <a:spcPts val="1800"/>
              </a:spcBef>
            </a:pPr>
            <a:r>
              <a:rPr lang="en-US" sz="2400" dirty="0" smtClean="0"/>
              <a:t>Efforts </a:t>
            </a:r>
            <a:r>
              <a:rPr lang="en-US" sz="2400" dirty="0" smtClean="0"/>
              <a:t>to include evidence-based </a:t>
            </a:r>
            <a:r>
              <a:rPr lang="en-US" sz="2400" dirty="0"/>
              <a:t>decision making in SES trainings</a:t>
            </a:r>
          </a:p>
          <a:p>
            <a:endParaRPr lang="en-US" dirty="0"/>
          </a:p>
          <a:p>
            <a:pPr marL="0" indent="0">
              <a:buNone/>
            </a:pPr>
            <a:endParaRPr lang="en-US" dirty="0"/>
          </a:p>
        </p:txBody>
      </p:sp>
    </p:spTree>
    <p:extLst>
      <p:ext uri="{BB962C8B-B14F-4D97-AF65-F5344CB8AC3E}">
        <p14:creationId xmlns:p14="http://schemas.microsoft.com/office/powerpoint/2010/main" val="1780877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1666"/>
            <a:ext cx="7543800" cy="823740"/>
          </a:xfrm>
        </p:spPr>
        <p:txBody>
          <a:bodyPr>
            <a:normAutofit/>
          </a:bodyPr>
          <a:lstStyle/>
          <a:p>
            <a:r>
              <a:rPr lang="en-US" dirty="0" smtClean="0"/>
              <a:t>Additional Resources</a:t>
            </a:r>
            <a:endParaRPr lang="en-US" dirty="0"/>
          </a:p>
        </p:txBody>
      </p:sp>
      <p:sp>
        <p:nvSpPr>
          <p:cNvPr id="3" name="Content Placeholder 2"/>
          <p:cNvSpPr>
            <a:spLocks noGrp="1"/>
          </p:cNvSpPr>
          <p:nvPr>
            <p:ph idx="1"/>
          </p:nvPr>
        </p:nvSpPr>
        <p:spPr>
          <a:xfrm>
            <a:off x="822960" y="1415143"/>
            <a:ext cx="7543800" cy="5195722"/>
          </a:xfrm>
        </p:spPr>
        <p:txBody>
          <a:bodyPr>
            <a:normAutofit/>
          </a:bodyPr>
          <a:lstStyle/>
          <a:p>
            <a:r>
              <a:rPr lang="en-US" sz="2400" dirty="0" err="1" smtClean="0"/>
              <a:t>FedEval</a:t>
            </a:r>
            <a:r>
              <a:rPr lang="en-US" sz="2400" dirty="0" smtClean="0"/>
              <a:t> (Program </a:t>
            </a:r>
            <a:r>
              <a:rPr lang="en-US" sz="2400" dirty="0"/>
              <a:t>Evaluation Federal </a:t>
            </a:r>
            <a:r>
              <a:rPr lang="en-US" sz="2400" dirty="0" smtClean="0"/>
              <a:t>Community): </a:t>
            </a:r>
            <a:r>
              <a:rPr lang="en-US" sz="2400" u="sng" dirty="0" smtClean="0">
                <a:hlinkClick r:id="rId3"/>
              </a:rPr>
              <a:t>ShipmanS@gao.gov</a:t>
            </a:r>
            <a:endParaRPr lang="en-US" sz="2400" u="sng" dirty="0" smtClean="0"/>
          </a:p>
          <a:p>
            <a:pPr marL="0" lvl="2" indent="0">
              <a:buNone/>
            </a:pPr>
            <a:endParaRPr lang="en-US" dirty="0" smtClean="0"/>
          </a:p>
          <a:p>
            <a:pPr marL="342900" lvl="2" indent="-342900"/>
            <a:r>
              <a:rPr lang="en-US" dirty="0" smtClean="0"/>
              <a:t>Social </a:t>
            </a:r>
            <a:r>
              <a:rPr lang="en-US" dirty="0"/>
              <a:t>and Behavioral Sciences </a:t>
            </a:r>
            <a:r>
              <a:rPr lang="en-US" dirty="0" smtClean="0"/>
              <a:t>Team</a:t>
            </a:r>
            <a:r>
              <a:rPr lang="en-US" dirty="0"/>
              <a:t>: </a:t>
            </a:r>
            <a:r>
              <a:rPr lang="en-US" dirty="0">
                <a:hlinkClick r:id="rId4"/>
              </a:rPr>
              <a:t>https://sbst.gov</a:t>
            </a:r>
            <a:r>
              <a:rPr lang="en-US" dirty="0" smtClean="0">
                <a:hlinkClick r:id="rId4"/>
              </a:rPr>
              <a:t>/</a:t>
            </a:r>
            <a:endParaRPr lang="en-US" dirty="0" smtClean="0"/>
          </a:p>
          <a:p>
            <a:pPr marL="0" lvl="2" indent="0">
              <a:buNone/>
            </a:pPr>
            <a:endParaRPr lang="en-US" dirty="0"/>
          </a:p>
          <a:p>
            <a:pPr marL="342900" lvl="2" indent="-342900"/>
            <a:r>
              <a:rPr lang="en-US" dirty="0" smtClean="0">
                <a:hlinkClick r:id="rId5"/>
              </a:rPr>
              <a:t>FY </a:t>
            </a:r>
            <a:r>
              <a:rPr lang="en-US" dirty="0">
                <a:hlinkClick r:id="rId5"/>
              </a:rPr>
              <a:t>2017 </a:t>
            </a:r>
            <a:r>
              <a:rPr lang="en-US" i="1" dirty="0">
                <a:hlinkClick r:id="rId5"/>
              </a:rPr>
              <a:t>Analytical Perspectives</a:t>
            </a:r>
            <a:r>
              <a:rPr lang="en-US" dirty="0">
                <a:hlinkClick r:id="rId5"/>
              </a:rPr>
              <a:t> Chapter </a:t>
            </a:r>
            <a:r>
              <a:rPr lang="en-US" dirty="0" smtClean="0">
                <a:hlinkClick r:id="rId5"/>
              </a:rPr>
              <a:t>7</a:t>
            </a:r>
            <a:r>
              <a:rPr lang="en-US" dirty="0" smtClean="0"/>
              <a:t>: “Building the Capacity to Produce and Use Evidence” </a:t>
            </a:r>
          </a:p>
          <a:p>
            <a:pPr marL="342900" lvl="2" indent="-342900"/>
            <a:endParaRPr lang="en-US" dirty="0" smtClean="0"/>
          </a:p>
          <a:p>
            <a:r>
              <a:rPr lang="en-US" sz="2400" dirty="0" smtClean="0"/>
              <a:t>OMB </a:t>
            </a:r>
            <a:r>
              <a:rPr lang="en-US" sz="2400" dirty="0"/>
              <a:t>Evidence </a:t>
            </a:r>
            <a:r>
              <a:rPr lang="en-US" sz="2400" dirty="0" smtClean="0"/>
              <a:t>Page</a:t>
            </a:r>
            <a:r>
              <a:rPr lang="en-US" sz="2400" dirty="0"/>
              <a:t>: </a:t>
            </a:r>
            <a:r>
              <a:rPr lang="en-US" sz="2400" dirty="0">
                <a:hlinkClick r:id="rId6"/>
              </a:rPr>
              <a:t>https://</a:t>
            </a:r>
            <a:r>
              <a:rPr lang="en-US" sz="2400" dirty="0" smtClean="0">
                <a:hlinkClick r:id="rId6"/>
              </a:rPr>
              <a:t>www.whitehouse.gov/omb/evidence</a:t>
            </a:r>
            <a:endParaRPr lang="en-US" sz="2400"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626155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55164"/>
            <a:ext cx="8229600" cy="1143000"/>
          </a:xfrm>
        </p:spPr>
        <p:txBody>
          <a:bodyPr/>
          <a:lstStyle/>
          <a:p>
            <a:r>
              <a:rPr lang="en-US" dirty="0" smtClean="0"/>
              <a:t>Questions?</a:t>
            </a:r>
            <a:endParaRPr lang="en-US" dirty="0"/>
          </a:p>
        </p:txBody>
      </p:sp>
      <p:sp>
        <p:nvSpPr>
          <p:cNvPr id="2" name="Content Placeholder 1"/>
          <p:cNvSpPr>
            <a:spLocks noGrp="1"/>
          </p:cNvSpPr>
          <p:nvPr>
            <p:ph idx="1"/>
          </p:nvPr>
        </p:nvSpPr>
        <p:spPr>
          <a:xfrm>
            <a:off x="1028700" y="1606379"/>
            <a:ext cx="7200900" cy="3581400"/>
          </a:xfrm>
        </p:spPr>
        <p:txBody>
          <a:bodyPr/>
          <a:lstStyle/>
          <a:p>
            <a:pPr marL="0" indent="0" algn="ctr">
              <a:buNone/>
            </a:pPr>
            <a:endParaRPr lang="en-US" dirty="0"/>
          </a:p>
          <a:p>
            <a:pPr marL="0" indent="0" algn="ctr">
              <a:buNone/>
            </a:pPr>
            <a:r>
              <a:rPr lang="en-US" b="1" dirty="0" smtClean="0"/>
              <a:t>Contact: </a:t>
            </a:r>
          </a:p>
          <a:p>
            <a:pPr marL="0" indent="0" algn="ctr">
              <a:buNone/>
            </a:pPr>
            <a:r>
              <a:rPr lang="en-US" dirty="0" smtClean="0"/>
              <a:t>Diana Epstein</a:t>
            </a:r>
          </a:p>
          <a:p>
            <a:pPr marL="0" indent="0" algn="ctr">
              <a:buNone/>
            </a:pPr>
            <a:r>
              <a:rPr lang="en-US" dirty="0" smtClean="0">
                <a:hlinkClick r:id="rId3"/>
              </a:rPr>
              <a:t>depstein@omb.eop.gov</a:t>
            </a:r>
            <a:endParaRPr lang="en-US" dirty="0" smtClean="0"/>
          </a:p>
          <a:p>
            <a:pPr marL="0" indent="0" algn="ctr">
              <a:buNone/>
            </a:pPr>
            <a:r>
              <a:rPr lang="en-US" dirty="0" smtClean="0"/>
              <a:t>202-395-4621</a:t>
            </a:r>
            <a:endParaRPr lang="en-US" dirty="0"/>
          </a:p>
        </p:txBody>
      </p:sp>
    </p:spTree>
    <p:extLst>
      <p:ext uri="{BB962C8B-B14F-4D97-AF65-F5344CB8AC3E}">
        <p14:creationId xmlns:p14="http://schemas.microsoft.com/office/powerpoint/2010/main" val="1082547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1666"/>
            <a:ext cx="7740272" cy="823740"/>
          </a:xfrm>
        </p:spPr>
        <p:txBody>
          <a:bodyPr>
            <a:normAutofit/>
          </a:bodyPr>
          <a:lstStyle/>
          <a:p>
            <a:r>
              <a:rPr lang="en-US" dirty="0" smtClean="0"/>
              <a:t>Why does evaluation matter?</a:t>
            </a:r>
            <a:endParaRPr lang="en-US" dirty="0"/>
          </a:p>
        </p:txBody>
      </p:sp>
      <p:sp>
        <p:nvSpPr>
          <p:cNvPr id="3" name="Content Placeholder 2"/>
          <p:cNvSpPr>
            <a:spLocks noGrp="1"/>
          </p:cNvSpPr>
          <p:nvPr>
            <p:ph idx="1"/>
          </p:nvPr>
        </p:nvSpPr>
        <p:spPr>
          <a:xfrm>
            <a:off x="822960" y="1413972"/>
            <a:ext cx="7543800" cy="4856204"/>
          </a:xfrm>
        </p:spPr>
        <p:txBody>
          <a:bodyPr>
            <a:normAutofit/>
          </a:bodyPr>
          <a:lstStyle/>
          <a:p>
            <a:pPr>
              <a:spcBef>
                <a:spcPts val="1200"/>
              </a:spcBef>
            </a:pPr>
            <a:r>
              <a:rPr lang="en-US" sz="2400" dirty="0" smtClean="0"/>
              <a:t>Limited resources</a:t>
            </a:r>
          </a:p>
          <a:p>
            <a:pPr lvl="1">
              <a:spcBef>
                <a:spcPts val="0"/>
              </a:spcBef>
            </a:pPr>
            <a:r>
              <a:rPr lang="en-US" sz="2000" i="0" dirty="0" smtClean="0"/>
              <a:t>For training </a:t>
            </a:r>
            <a:r>
              <a:rPr lang="en-US" sz="2000" i="0" dirty="0" smtClean="0">
                <a:sym typeface="Wingdings" panose="05000000000000000000" pitchFamily="2" charset="2"/>
              </a:rPr>
              <a:t>(and </a:t>
            </a:r>
            <a:r>
              <a:rPr lang="en-US" sz="2000" i="0" dirty="0" smtClean="0"/>
              <a:t>all government functions)</a:t>
            </a:r>
          </a:p>
          <a:p>
            <a:pPr>
              <a:spcBef>
                <a:spcPts val="1200"/>
              </a:spcBef>
            </a:pPr>
            <a:r>
              <a:rPr lang="en-US" sz="2400" dirty="0" smtClean="0"/>
              <a:t>We want </a:t>
            </a:r>
            <a:r>
              <a:rPr lang="en-US" sz="2400" dirty="0"/>
              <a:t>our programs to deliver their intended </a:t>
            </a:r>
            <a:r>
              <a:rPr lang="en-US" sz="2400" dirty="0" smtClean="0"/>
              <a:t>impact</a:t>
            </a:r>
          </a:p>
          <a:p>
            <a:pPr lvl="1">
              <a:spcBef>
                <a:spcPts val="0"/>
              </a:spcBef>
            </a:pPr>
            <a:r>
              <a:rPr lang="en-US" sz="2000" dirty="0"/>
              <a:t>This is true for training (and all other programs) </a:t>
            </a:r>
          </a:p>
          <a:p>
            <a:pPr>
              <a:spcBef>
                <a:spcPts val="1200"/>
              </a:spcBef>
            </a:pPr>
            <a:r>
              <a:rPr lang="en-US" sz="2400" dirty="0" smtClean="0"/>
              <a:t>We </a:t>
            </a:r>
            <a:r>
              <a:rPr lang="en-US" sz="2400" dirty="0"/>
              <a:t>want to use our limited resources in the smartest way possible to achieve our intended impact and drive continuous </a:t>
            </a:r>
            <a:r>
              <a:rPr lang="en-US" sz="2400" dirty="0" smtClean="0"/>
              <a:t>improvement</a:t>
            </a:r>
            <a:endParaRPr lang="en-US" sz="2400" dirty="0"/>
          </a:p>
          <a:p>
            <a:pPr lvl="1">
              <a:spcBef>
                <a:spcPts val="0"/>
              </a:spcBef>
            </a:pPr>
            <a:r>
              <a:rPr lang="en-US" sz="2000" i="1" dirty="0"/>
              <a:t>What strategies work, for whom, and under what conditions?</a:t>
            </a:r>
          </a:p>
          <a:p>
            <a:pPr lvl="1">
              <a:spcBef>
                <a:spcPts val="600"/>
              </a:spcBef>
            </a:pPr>
            <a:r>
              <a:rPr lang="en-US" sz="2000" i="1" dirty="0"/>
              <a:t>What is the most cost-effective strategy to achieve that impact in a given circumstance?</a:t>
            </a:r>
          </a:p>
          <a:p>
            <a:pPr lvl="1">
              <a:spcBef>
                <a:spcPts val="600"/>
              </a:spcBef>
            </a:pPr>
            <a:r>
              <a:rPr lang="en-US" sz="2000" i="1" dirty="0"/>
              <a:t>Is the strategy being implemented as intended?</a:t>
            </a:r>
          </a:p>
          <a:p>
            <a:pPr>
              <a:spcBef>
                <a:spcPts val="1200"/>
              </a:spcBef>
            </a:pPr>
            <a:r>
              <a:rPr lang="en-US" sz="2400" dirty="0" smtClean="0"/>
              <a:t>Evidence-based policy and evidence-based budgeting</a:t>
            </a:r>
            <a:endParaRPr lang="en-US" sz="2400" dirty="0"/>
          </a:p>
        </p:txBody>
      </p:sp>
    </p:spTree>
    <p:extLst>
      <p:ext uri="{BB962C8B-B14F-4D97-AF65-F5344CB8AC3E}">
        <p14:creationId xmlns:p14="http://schemas.microsoft.com/office/powerpoint/2010/main" val="910851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1666"/>
            <a:ext cx="7543800" cy="823740"/>
          </a:xfrm>
        </p:spPr>
        <p:txBody>
          <a:bodyPr/>
          <a:lstStyle/>
          <a:p>
            <a:r>
              <a:rPr lang="en-US" dirty="0" smtClean="0"/>
              <a:t>What is evidence?</a:t>
            </a:r>
            <a:endParaRPr lang="en-US" dirty="0"/>
          </a:p>
        </p:txBody>
      </p:sp>
      <p:sp>
        <p:nvSpPr>
          <p:cNvPr id="3" name="Content Placeholder 2"/>
          <p:cNvSpPr>
            <a:spLocks noGrp="1"/>
          </p:cNvSpPr>
          <p:nvPr>
            <p:ph idx="1"/>
          </p:nvPr>
        </p:nvSpPr>
        <p:spPr>
          <a:xfrm>
            <a:off x="572581" y="1415144"/>
            <a:ext cx="8059783" cy="5442857"/>
          </a:xfrm>
        </p:spPr>
        <p:txBody>
          <a:bodyPr>
            <a:noAutofit/>
          </a:bodyPr>
          <a:lstStyle/>
          <a:p>
            <a:r>
              <a:rPr lang="en-US" sz="2400" dirty="0" smtClean="0"/>
              <a:t>Evidence can be many things. For example:</a:t>
            </a:r>
          </a:p>
          <a:p>
            <a:pPr lvl="1">
              <a:spcBef>
                <a:spcPts val="600"/>
              </a:spcBef>
            </a:pPr>
            <a:r>
              <a:rPr lang="en-US" sz="1800" b="1" i="0" dirty="0"/>
              <a:t>Impact evaluations</a:t>
            </a:r>
            <a:r>
              <a:rPr lang="en-US" sz="1800" i="0" dirty="0"/>
              <a:t>, including randomized control trials and high-quality quasi-experimental designs can answer questions about a program’s impact relative to a counterfactual (no intervention or a different intervention</a:t>
            </a:r>
            <a:r>
              <a:rPr lang="en-US" sz="1800" i="0" dirty="0" smtClean="0"/>
              <a:t>)</a:t>
            </a:r>
            <a:endParaRPr lang="en-US" sz="1800" i="0" dirty="0"/>
          </a:p>
          <a:p>
            <a:pPr lvl="1">
              <a:spcBef>
                <a:spcPts val="600"/>
              </a:spcBef>
            </a:pPr>
            <a:r>
              <a:rPr lang="en-US" sz="1800" b="1" i="0" dirty="0"/>
              <a:t>Process or implementation evaluations </a:t>
            </a:r>
            <a:r>
              <a:rPr lang="en-US" sz="1800" i="0" dirty="0"/>
              <a:t>can answer questions about whether a program is being implemented as designed or whether the fundamental structure of a program is </a:t>
            </a:r>
            <a:r>
              <a:rPr lang="en-US" sz="1800" i="0" dirty="0" smtClean="0"/>
              <a:t>realistic</a:t>
            </a:r>
            <a:endParaRPr lang="en-US" sz="1800" i="0" dirty="0"/>
          </a:p>
          <a:p>
            <a:pPr lvl="1">
              <a:spcBef>
                <a:spcPts val="600"/>
              </a:spcBef>
            </a:pPr>
            <a:r>
              <a:rPr lang="en-US" sz="1800" b="1" i="0" dirty="0"/>
              <a:t>Program measures </a:t>
            </a:r>
            <a:r>
              <a:rPr lang="en-US" sz="1800" i="0" dirty="0"/>
              <a:t>can answer questions about program efficiency, outputs and outcomes, but do not provide information about </a:t>
            </a:r>
            <a:r>
              <a:rPr lang="en-US" sz="1800" i="0" dirty="0" smtClean="0"/>
              <a:t>impact</a:t>
            </a:r>
            <a:endParaRPr lang="en-US" sz="1800" i="0" dirty="0"/>
          </a:p>
          <a:p>
            <a:pPr lvl="1">
              <a:spcBef>
                <a:spcPts val="600"/>
              </a:spcBef>
            </a:pPr>
            <a:r>
              <a:rPr lang="en-US" sz="1800" b="1" i="0" dirty="0"/>
              <a:t>Statistics and other forms of research and analysis </a:t>
            </a:r>
            <a:r>
              <a:rPr lang="en-US" sz="1800" i="0" dirty="0"/>
              <a:t>can provide insight into trends, strategies, </a:t>
            </a:r>
            <a:r>
              <a:rPr lang="en-US" sz="1800" i="0" dirty="0" smtClean="0"/>
              <a:t>and underlying </a:t>
            </a:r>
            <a:r>
              <a:rPr lang="en-US" sz="1800" i="0" dirty="0"/>
              <a:t>principles, but are less specific to particular program </a:t>
            </a:r>
            <a:r>
              <a:rPr lang="en-US" sz="1800" i="0" dirty="0" smtClean="0"/>
              <a:t>operations</a:t>
            </a:r>
          </a:p>
          <a:p>
            <a:pPr>
              <a:spcBef>
                <a:spcPts val="1200"/>
              </a:spcBef>
            </a:pPr>
            <a:r>
              <a:rPr lang="en-US" sz="2400" dirty="0" smtClean="0"/>
              <a:t>Collectively </a:t>
            </a:r>
            <a:r>
              <a:rPr lang="en-US" sz="2400" dirty="0"/>
              <a:t>we refer to the above as a </a:t>
            </a:r>
            <a:r>
              <a:rPr lang="en-US" sz="2400" b="1" i="1" dirty="0"/>
              <a:t>portfolio of evidence</a:t>
            </a:r>
            <a:r>
              <a:rPr lang="en-US" sz="2400" dirty="0"/>
              <a:t>, each piece of which provides information about a different aspect of the </a:t>
            </a:r>
            <a:r>
              <a:rPr lang="en-US" sz="2400" dirty="0" smtClean="0"/>
              <a:t>problem</a:t>
            </a:r>
            <a:endParaRPr lang="en-US" sz="2400" dirty="0"/>
          </a:p>
          <a:p>
            <a:pPr marL="0" indent="0">
              <a:buNone/>
            </a:pPr>
            <a:endParaRPr lang="en-US" sz="2000" dirty="0" smtClean="0"/>
          </a:p>
          <a:p>
            <a:pPr marL="0" indent="0">
              <a:buNone/>
            </a:pPr>
            <a:endParaRPr lang="en-US" sz="2000" dirty="0"/>
          </a:p>
          <a:p>
            <a:endParaRPr lang="en-US" sz="2000" i="0" dirty="0"/>
          </a:p>
          <a:p>
            <a:pPr lvl="1"/>
            <a:endParaRPr lang="en-US" sz="2000" dirty="0"/>
          </a:p>
        </p:txBody>
      </p:sp>
    </p:spTree>
    <p:extLst>
      <p:ext uri="{BB962C8B-B14F-4D97-AF65-F5344CB8AC3E}">
        <p14:creationId xmlns:p14="http://schemas.microsoft.com/office/powerpoint/2010/main" val="4014785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1666"/>
            <a:ext cx="7543800" cy="823740"/>
          </a:xfrm>
        </p:spPr>
        <p:txBody>
          <a:bodyPr/>
          <a:lstStyle/>
          <a:p>
            <a:r>
              <a:rPr lang="en-US" dirty="0"/>
              <a:t>G</a:t>
            </a:r>
            <a:r>
              <a:rPr lang="en-US" dirty="0" smtClean="0"/>
              <a:t>oals for evidence and evaluation</a:t>
            </a:r>
            <a:endParaRPr lang="en-US" dirty="0"/>
          </a:p>
        </p:txBody>
      </p:sp>
      <p:sp>
        <p:nvSpPr>
          <p:cNvPr id="3" name="Content Placeholder 2"/>
          <p:cNvSpPr>
            <a:spLocks noGrp="1"/>
          </p:cNvSpPr>
          <p:nvPr>
            <p:ph idx="1"/>
          </p:nvPr>
        </p:nvSpPr>
        <p:spPr>
          <a:xfrm>
            <a:off x="724985" y="1283339"/>
            <a:ext cx="7765869" cy="5747656"/>
          </a:xfrm>
        </p:spPr>
        <p:txBody>
          <a:bodyPr>
            <a:noAutofit/>
          </a:bodyPr>
          <a:lstStyle/>
          <a:p>
            <a:r>
              <a:rPr lang="en-US" sz="2400" dirty="0" smtClean="0"/>
              <a:t>Evaluation is supported throughout the federal budget and more broadly by other partners and stakeholders</a:t>
            </a:r>
          </a:p>
          <a:p>
            <a:pPr>
              <a:spcBef>
                <a:spcPts val="600"/>
              </a:spcBef>
            </a:pPr>
            <a:r>
              <a:rPr lang="en-US" sz="2400" dirty="0" smtClean="0"/>
              <a:t>Use </a:t>
            </a:r>
            <a:r>
              <a:rPr lang="en-US" sz="2400" dirty="0"/>
              <a:t>strong evidence of what works to improve </a:t>
            </a:r>
            <a:r>
              <a:rPr lang="en-US" sz="2400" dirty="0" smtClean="0"/>
              <a:t>performance</a:t>
            </a:r>
          </a:p>
          <a:p>
            <a:pPr lvl="1">
              <a:spcBef>
                <a:spcPts val="0"/>
              </a:spcBef>
            </a:pPr>
            <a:r>
              <a:rPr lang="en-US" sz="2000" i="0" dirty="0" smtClean="0"/>
              <a:t>Evaluation is a mechanism to show us what works and what is not working</a:t>
            </a:r>
          </a:p>
          <a:p>
            <a:pPr lvl="1">
              <a:spcBef>
                <a:spcPts val="0"/>
              </a:spcBef>
            </a:pPr>
            <a:r>
              <a:rPr lang="en-US" sz="2000" i="0" dirty="0" smtClean="0"/>
              <a:t>Use this information to learn and improve</a:t>
            </a:r>
          </a:p>
          <a:p>
            <a:pPr>
              <a:spcBef>
                <a:spcPts val="600"/>
              </a:spcBef>
            </a:pPr>
            <a:r>
              <a:rPr lang="en-US" sz="2400" dirty="0" smtClean="0"/>
              <a:t>Build </a:t>
            </a:r>
            <a:r>
              <a:rPr lang="en-US" sz="2400" dirty="0"/>
              <a:t>evidence when we need </a:t>
            </a:r>
            <a:r>
              <a:rPr lang="en-US" sz="2400" dirty="0" smtClean="0"/>
              <a:t>it</a:t>
            </a:r>
          </a:p>
          <a:p>
            <a:pPr lvl="1">
              <a:spcBef>
                <a:spcPts val="0"/>
              </a:spcBef>
            </a:pPr>
            <a:r>
              <a:rPr lang="en-US" sz="2000" i="0" dirty="0" smtClean="0"/>
              <a:t>We have much to learn about what works, for whom, and under what circumstances</a:t>
            </a:r>
          </a:p>
          <a:p>
            <a:pPr>
              <a:spcBef>
                <a:spcPts val="600"/>
              </a:spcBef>
            </a:pPr>
            <a:r>
              <a:rPr lang="en-US" sz="2400" dirty="0" smtClean="0"/>
              <a:t>Develop capacity to make it easier to build and use evidence in the future</a:t>
            </a:r>
          </a:p>
          <a:p>
            <a:pPr lvl="1">
              <a:spcBef>
                <a:spcPts val="0"/>
              </a:spcBef>
            </a:pPr>
            <a:r>
              <a:rPr lang="en-US" sz="2000" i="0" dirty="0" smtClean="0"/>
              <a:t>Improve agency capacity to conduct evaluations and become critical consumers</a:t>
            </a:r>
          </a:p>
          <a:p>
            <a:pPr lvl="1">
              <a:spcBef>
                <a:spcPts val="0"/>
              </a:spcBef>
            </a:pPr>
            <a:r>
              <a:rPr lang="en-US" sz="2000" i="0" dirty="0" smtClean="0"/>
              <a:t>Utilize new tools and methods</a:t>
            </a:r>
            <a:endParaRPr lang="en-US" sz="2000" i="0" dirty="0"/>
          </a:p>
          <a:p>
            <a:pPr lvl="1"/>
            <a:endParaRPr lang="en-US" sz="2000" dirty="0"/>
          </a:p>
        </p:txBody>
      </p:sp>
    </p:spTree>
    <p:extLst>
      <p:ext uri="{BB962C8B-B14F-4D97-AF65-F5344CB8AC3E}">
        <p14:creationId xmlns:p14="http://schemas.microsoft.com/office/powerpoint/2010/main" val="2682926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1666"/>
            <a:ext cx="7543800" cy="823740"/>
          </a:xfrm>
        </p:spPr>
        <p:txBody>
          <a:bodyPr/>
          <a:lstStyle/>
          <a:p>
            <a:r>
              <a:rPr lang="en-US" dirty="0" smtClean="0"/>
              <a:t>How can evaluation help us? </a:t>
            </a:r>
            <a:endParaRPr lang="en-US" dirty="0"/>
          </a:p>
        </p:txBody>
      </p:sp>
      <p:sp>
        <p:nvSpPr>
          <p:cNvPr id="3" name="Content Placeholder 2"/>
          <p:cNvSpPr>
            <a:spLocks noGrp="1"/>
          </p:cNvSpPr>
          <p:nvPr>
            <p:ph idx="1"/>
          </p:nvPr>
        </p:nvSpPr>
        <p:spPr>
          <a:xfrm>
            <a:off x="681441" y="1219196"/>
            <a:ext cx="7754983" cy="4453951"/>
          </a:xfrm>
        </p:spPr>
        <p:txBody>
          <a:bodyPr>
            <a:noAutofit/>
          </a:bodyPr>
          <a:lstStyle/>
          <a:p>
            <a:r>
              <a:rPr lang="en-US" sz="2400" dirty="0" smtClean="0"/>
              <a:t>Homelessness</a:t>
            </a:r>
            <a:r>
              <a:rPr lang="en-US" sz="2400" dirty="0"/>
              <a:t>, especially chronic homelessness, was long considered an intractable </a:t>
            </a:r>
            <a:r>
              <a:rPr lang="en-US" sz="2400" dirty="0" smtClean="0"/>
              <a:t>problem </a:t>
            </a:r>
          </a:p>
          <a:p>
            <a:pPr lvl="1"/>
            <a:r>
              <a:rPr lang="en-US" sz="2000" i="0" dirty="0" smtClean="0"/>
              <a:t>Historically approached with a great deal of compassion but little analytical rigor </a:t>
            </a:r>
          </a:p>
          <a:p>
            <a:r>
              <a:rPr lang="en-US" sz="2400" dirty="0" smtClean="0"/>
              <a:t>In </a:t>
            </a:r>
            <a:r>
              <a:rPr lang="en-US" sz="2400" dirty="0"/>
              <a:t>2010, the Administration released Opening Doors, the nation’s first-ever strategic plan to prevent and end </a:t>
            </a:r>
            <a:r>
              <a:rPr lang="en-US" sz="2400" dirty="0" smtClean="0"/>
              <a:t>homelessness </a:t>
            </a:r>
            <a:endParaRPr lang="en-US" sz="2400" dirty="0"/>
          </a:p>
          <a:p>
            <a:pPr lvl="1"/>
            <a:r>
              <a:rPr lang="en-US" sz="2000" i="0" dirty="0" smtClean="0"/>
              <a:t>Among other things, plan </a:t>
            </a:r>
            <a:r>
              <a:rPr lang="en-US" sz="2000" i="0" dirty="0"/>
              <a:t>set forward an aggressive strategy to end Veteran </a:t>
            </a:r>
            <a:r>
              <a:rPr lang="en-US" sz="2000" i="0" dirty="0" smtClean="0"/>
              <a:t>homelessness</a:t>
            </a:r>
          </a:p>
          <a:p>
            <a:r>
              <a:rPr lang="en-US" sz="2400" dirty="0" smtClean="0"/>
              <a:t>A </a:t>
            </a:r>
            <a:r>
              <a:rPr lang="en-US" sz="2400" dirty="0"/>
              <a:t>broad body of research, including rigorous evaluations, demonstrated that permanent supportive housing is more cost-efficient and effective than other </a:t>
            </a:r>
            <a:r>
              <a:rPr lang="en-US" sz="2400" dirty="0" smtClean="0"/>
              <a:t>approaches</a:t>
            </a:r>
          </a:p>
          <a:p>
            <a:pPr lvl="1"/>
            <a:r>
              <a:rPr lang="en-US" sz="2000" i="0" dirty="0" smtClean="0"/>
              <a:t>Various </a:t>
            </a:r>
            <a:r>
              <a:rPr lang="en-US" sz="2000" i="0" dirty="0"/>
              <a:t>studies have shown that permanent supportive housing not only improves housing stability but can also reduce costs for emergency department and inpatient </a:t>
            </a:r>
            <a:r>
              <a:rPr lang="en-US" sz="2000" i="0" dirty="0" smtClean="0"/>
              <a:t>services</a:t>
            </a:r>
            <a:endParaRPr lang="en-US" sz="2000" i="0" dirty="0"/>
          </a:p>
          <a:p>
            <a:endParaRPr lang="en-US" sz="2000" i="0" dirty="0"/>
          </a:p>
          <a:p>
            <a:pPr lvl="1"/>
            <a:endParaRPr lang="en-US" sz="2000" dirty="0"/>
          </a:p>
        </p:txBody>
      </p:sp>
    </p:spTree>
    <p:extLst>
      <p:ext uri="{BB962C8B-B14F-4D97-AF65-F5344CB8AC3E}">
        <p14:creationId xmlns:p14="http://schemas.microsoft.com/office/powerpoint/2010/main" val="3268740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3"/>
          <a:srcRect t="7093" b="4433"/>
          <a:stretch/>
        </p:blipFill>
        <p:spPr>
          <a:xfrm>
            <a:off x="140860" y="850725"/>
            <a:ext cx="8883396" cy="5756901"/>
          </a:xfrm>
          <a:prstGeom prst="rect">
            <a:avLst/>
          </a:prstGeom>
        </p:spPr>
      </p:pic>
    </p:spTree>
    <p:extLst>
      <p:ext uri="{BB962C8B-B14F-4D97-AF65-F5344CB8AC3E}">
        <p14:creationId xmlns:p14="http://schemas.microsoft.com/office/powerpoint/2010/main" val="2946490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1666"/>
            <a:ext cx="7543800" cy="823740"/>
          </a:xfrm>
        </p:spPr>
        <p:txBody>
          <a:bodyPr/>
          <a:lstStyle/>
          <a:p>
            <a:r>
              <a:rPr lang="en-US" dirty="0" smtClean="0"/>
              <a:t>Evidence-based results</a:t>
            </a:r>
            <a:endParaRPr lang="en-US" dirty="0"/>
          </a:p>
        </p:txBody>
      </p:sp>
      <p:sp>
        <p:nvSpPr>
          <p:cNvPr id="3" name="Content Placeholder 2"/>
          <p:cNvSpPr>
            <a:spLocks noGrp="1"/>
          </p:cNvSpPr>
          <p:nvPr>
            <p:ph idx="1"/>
          </p:nvPr>
        </p:nvSpPr>
        <p:spPr>
          <a:xfrm>
            <a:off x="822960" y="1415144"/>
            <a:ext cx="7543800" cy="4453951"/>
          </a:xfrm>
        </p:spPr>
        <p:txBody>
          <a:bodyPr>
            <a:normAutofit fontScale="85000" lnSpcReduction="10000"/>
          </a:bodyPr>
          <a:lstStyle/>
          <a:p>
            <a:r>
              <a:rPr lang="en-US" dirty="0"/>
              <a:t>Since 2010, working in partnership with communities across the country, we’ve reduced:</a:t>
            </a:r>
          </a:p>
          <a:p>
            <a:pPr lvl="1"/>
            <a:r>
              <a:rPr lang="en-US" sz="2400" i="0" dirty="0"/>
              <a:t>Chronic homelessness by 22 percent,</a:t>
            </a:r>
          </a:p>
          <a:p>
            <a:pPr lvl="1"/>
            <a:r>
              <a:rPr lang="en-US" sz="2400" i="0" dirty="0"/>
              <a:t>Family homelessness by 19 percent,</a:t>
            </a:r>
          </a:p>
          <a:p>
            <a:pPr lvl="1"/>
            <a:r>
              <a:rPr lang="en-US" sz="2400" i="0" dirty="0"/>
              <a:t>Overall veterans homelessness by 36 percent, and</a:t>
            </a:r>
          </a:p>
          <a:p>
            <a:pPr lvl="1"/>
            <a:r>
              <a:rPr lang="en-US" sz="2400" i="0" dirty="0"/>
              <a:t>The number of unsheltered homeless veterans by nearly </a:t>
            </a:r>
            <a:r>
              <a:rPr lang="en-US" sz="2400" i="0" dirty="0" smtClean="0"/>
              <a:t>half</a:t>
            </a:r>
          </a:p>
          <a:p>
            <a:pPr marL="530352" lvl="1" indent="0">
              <a:buNone/>
            </a:pPr>
            <a:endParaRPr lang="en-US" i="0" dirty="0"/>
          </a:p>
          <a:p>
            <a:r>
              <a:rPr lang="en-US" dirty="0"/>
              <a:t>The State of Virginia and communities across the country (including New Orleans, Las Vegas, Houston, and Philadelphia) have put systems in place to end veteran </a:t>
            </a:r>
            <a:r>
              <a:rPr lang="en-US" dirty="0" smtClean="0"/>
              <a:t>homelessness</a:t>
            </a:r>
            <a:endParaRPr lang="en-US" dirty="0"/>
          </a:p>
          <a:p>
            <a:endParaRPr lang="en-US" i="0" dirty="0"/>
          </a:p>
          <a:p>
            <a:pPr lvl="1"/>
            <a:endParaRPr lang="en-US" dirty="0"/>
          </a:p>
        </p:txBody>
      </p:sp>
    </p:spTree>
    <p:extLst>
      <p:ext uri="{BB962C8B-B14F-4D97-AF65-F5344CB8AC3E}">
        <p14:creationId xmlns:p14="http://schemas.microsoft.com/office/powerpoint/2010/main" val="4011357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82552"/>
            <a:ext cx="9144000" cy="823740"/>
          </a:xfrm>
        </p:spPr>
        <p:txBody>
          <a:bodyPr/>
          <a:lstStyle/>
          <a:p>
            <a:r>
              <a:rPr lang="en-US" dirty="0" smtClean="0"/>
              <a:t>Evaluations and program administration</a:t>
            </a:r>
            <a:endParaRPr lang="en-US" dirty="0"/>
          </a:p>
        </p:txBody>
      </p:sp>
      <p:sp>
        <p:nvSpPr>
          <p:cNvPr id="3" name="Content Placeholder 2"/>
          <p:cNvSpPr>
            <a:spLocks noGrp="1"/>
          </p:cNvSpPr>
          <p:nvPr>
            <p:ph idx="1"/>
          </p:nvPr>
        </p:nvSpPr>
        <p:spPr>
          <a:xfrm>
            <a:off x="631371" y="1306283"/>
            <a:ext cx="7979229" cy="5195722"/>
          </a:xfrm>
        </p:spPr>
        <p:txBody>
          <a:bodyPr>
            <a:noAutofit/>
          </a:bodyPr>
          <a:lstStyle/>
          <a:p>
            <a:r>
              <a:rPr lang="en-US" sz="1800" dirty="0"/>
              <a:t>Improving Retirement Savings Among Service </a:t>
            </a:r>
            <a:r>
              <a:rPr lang="en-US" sz="1800" dirty="0" smtClean="0"/>
              <a:t>Members: </a:t>
            </a:r>
            <a:r>
              <a:rPr lang="en-US" sz="1800" dirty="0" err="1" smtClean="0"/>
              <a:t>Servicemembers</a:t>
            </a:r>
            <a:r>
              <a:rPr lang="en-US" sz="1800" dirty="0" smtClean="0"/>
              <a:t> </a:t>
            </a:r>
            <a:r>
              <a:rPr lang="en-US" sz="1800" dirty="0"/>
              <a:t>were under-enrolling in retirement </a:t>
            </a:r>
            <a:r>
              <a:rPr lang="en-US" sz="1800" dirty="0" smtClean="0"/>
              <a:t>savings; </a:t>
            </a:r>
            <a:r>
              <a:rPr lang="en-US" sz="1800" dirty="0"/>
              <a:t>just 42 percent of active duty </a:t>
            </a:r>
            <a:r>
              <a:rPr lang="en-US" sz="1800" dirty="0" err="1"/>
              <a:t>Servicemembers</a:t>
            </a:r>
            <a:r>
              <a:rPr lang="en-US" sz="1800" dirty="0"/>
              <a:t> were enrolled in Thrift Savings Plans (TSP), compared to 87 percent of civilian Federal </a:t>
            </a:r>
            <a:r>
              <a:rPr lang="en-US" sz="1800" dirty="0" smtClean="0"/>
              <a:t>employees</a:t>
            </a:r>
          </a:p>
          <a:p>
            <a:r>
              <a:rPr lang="en-US" sz="1800" dirty="0" smtClean="0"/>
              <a:t>Evidence</a:t>
            </a:r>
            <a:r>
              <a:rPr lang="en-US" sz="1800" dirty="0"/>
              <a:t>: Evidence from a range of applications suggested that clarifying and streamlining enrollment processes (such as that for TSP) can promote participation in </a:t>
            </a:r>
            <a:r>
              <a:rPr lang="en-US" sz="1800" dirty="0" smtClean="0"/>
              <a:t>programs </a:t>
            </a:r>
          </a:p>
          <a:p>
            <a:r>
              <a:rPr lang="en-US" sz="1800" dirty="0" smtClean="0"/>
              <a:t>Evaluation</a:t>
            </a:r>
            <a:r>
              <a:rPr lang="en-US" sz="1800" dirty="0" smtClean="0"/>
              <a:t>: </a:t>
            </a:r>
            <a:r>
              <a:rPr lang="en-US" sz="1800" dirty="0"/>
              <a:t>The Social and Behavioral Sciences Team (SBST) collaborated with DOD on a RCT to test the effect of sending email messages crafted using behavioral insights on </a:t>
            </a:r>
            <a:r>
              <a:rPr lang="en-US" sz="1800" dirty="0" err="1"/>
              <a:t>Servicemember</a:t>
            </a:r>
            <a:r>
              <a:rPr lang="en-US" sz="1800" dirty="0"/>
              <a:t> enrollment in </a:t>
            </a:r>
            <a:r>
              <a:rPr lang="en-US" sz="1800" dirty="0" smtClean="0"/>
              <a:t>TSP </a:t>
            </a:r>
          </a:p>
          <a:p>
            <a:pPr lvl="1"/>
            <a:r>
              <a:rPr lang="en-US" sz="1600" i="0" dirty="0" smtClean="0"/>
              <a:t>Messages </a:t>
            </a:r>
            <a:r>
              <a:rPr lang="en-US" sz="1600" i="0" dirty="0"/>
              <a:t>informed by behavioral insights (relative to business-as-usual) led to roughly 4,930 additional enrollments and $1.3 million in additional savings in the first month </a:t>
            </a:r>
            <a:r>
              <a:rPr lang="en-US" sz="1600" i="0" dirty="0" smtClean="0"/>
              <a:t>alone</a:t>
            </a:r>
            <a:r>
              <a:rPr lang="en-US" sz="1600" i="0" dirty="0"/>
              <a:t>  </a:t>
            </a:r>
            <a:endParaRPr lang="en-US" sz="1600" i="0" dirty="0" smtClean="0"/>
          </a:p>
          <a:p>
            <a:pPr lvl="1"/>
            <a:r>
              <a:rPr lang="en-US" sz="1600" i="0" dirty="0" smtClean="0"/>
              <a:t>The </a:t>
            </a:r>
            <a:r>
              <a:rPr lang="en-US" sz="1600" i="0" dirty="0"/>
              <a:t>most effective message nearly doubled the rate at which </a:t>
            </a:r>
            <a:r>
              <a:rPr lang="en-US" sz="1600" i="0" dirty="0" err="1"/>
              <a:t>Servicemembers</a:t>
            </a:r>
            <a:r>
              <a:rPr lang="en-US" sz="1600" i="0" dirty="0"/>
              <a:t> </a:t>
            </a:r>
            <a:r>
              <a:rPr lang="en-US" sz="1600" i="0" dirty="0" smtClean="0"/>
              <a:t>enrolled</a:t>
            </a:r>
            <a:r>
              <a:rPr lang="en-US" sz="1600" dirty="0" smtClean="0"/>
              <a:t> </a:t>
            </a:r>
          </a:p>
          <a:p>
            <a:r>
              <a:rPr lang="en-US" sz="1800" dirty="0" smtClean="0"/>
              <a:t>Result</a:t>
            </a:r>
            <a:r>
              <a:rPr lang="en-US" sz="1800" dirty="0"/>
              <a:t>: DOD has committed to scaling-up this practice by sending three emails per year (with effective messages) to the entire population of </a:t>
            </a:r>
            <a:r>
              <a:rPr lang="en-US" sz="1800" dirty="0" err="1"/>
              <a:t>Servicemembers</a:t>
            </a:r>
            <a:r>
              <a:rPr lang="en-US" sz="1800" dirty="0"/>
              <a:t> who are not enrolled in </a:t>
            </a:r>
            <a:r>
              <a:rPr lang="en-US" sz="1800" dirty="0" smtClean="0"/>
              <a:t>TSP</a:t>
            </a:r>
          </a:p>
          <a:p>
            <a:pPr lvl="1"/>
            <a:r>
              <a:rPr lang="en-US" sz="1800" dirty="0" smtClean="0"/>
              <a:t> </a:t>
            </a:r>
            <a:r>
              <a:rPr lang="en-US" sz="1600" i="0" dirty="0"/>
              <a:t>Message testing is </a:t>
            </a:r>
            <a:r>
              <a:rPr lang="en-US" sz="1600" i="0" dirty="0" smtClean="0"/>
              <a:t>ongoing, learn and improve</a:t>
            </a:r>
            <a:endParaRPr lang="en-US" sz="1600" i="0" dirty="0"/>
          </a:p>
          <a:p>
            <a:endParaRPr lang="en-US" sz="2000" i="0" dirty="0"/>
          </a:p>
          <a:p>
            <a:pPr lvl="1"/>
            <a:endParaRPr lang="en-US" sz="2000" dirty="0"/>
          </a:p>
        </p:txBody>
      </p:sp>
    </p:spTree>
    <p:extLst>
      <p:ext uri="{BB962C8B-B14F-4D97-AF65-F5344CB8AC3E}">
        <p14:creationId xmlns:p14="http://schemas.microsoft.com/office/powerpoint/2010/main" val="4217489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1666"/>
            <a:ext cx="9144000" cy="823740"/>
          </a:xfrm>
        </p:spPr>
        <p:txBody>
          <a:bodyPr/>
          <a:lstStyle/>
          <a:p>
            <a:r>
              <a:rPr lang="en-US" dirty="0"/>
              <a:t>Evaluations and program administration</a:t>
            </a:r>
          </a:p>
        </p:txBody>
      </p:sp>
      <p:sp>
        <p:nvSpPr>
          <p:cNvPr id="3" name="Content Placeholder 2"/>
          <p:cNvSpPr>
            <a:spLocks noGrp="1"/>
          </p:cNvSpPr>
          <p:nvPr>
            <p:ph idx="1"/>
          </p:nvPr>
        </p:nvSpPr>
        <p:spPr>
          <a:xfrm>
            <a:off x="703213" y="1391610"/>
            <a:ext cx="7765869" cy="5442857"/>
          </a:xfrm>
        </p:spPr>
        <p:txBody>
          <a:bodyPr>
            <a:normAutofit fontScale="62500" lnSpcReduction="20000"/>
          </a:bodyPr>
          <a:lstStyle/>
          <a:p>
            <a:r>
              <a:rPr lang="en-US" i="0" dirty="0" smtClean="0"/>
              <a:t>Simplifying </a:t>
            </a:r>
            <a:r>
              <a:rPr lang="en-US" i="0" dirty="0"/>
              <a:t>the Free Application for Federal Student Aid (FAFSA</a:t>
            </a:r>
            <a:r>
              <a:rPr lang="en-US" i="0" dirty="0" smtClean="0"/>
              <a:t>): The </a:t>
            </a:r>
            <a:r>
              <a:rPr lang="en-US" i="0" dirty="0"/>
              <a:t>Administration wanted to increases college enrollment, particularly among low-income and other disadvantaged </a:t>
            </a:r>
            <a:r>
              <a:rPr lang="en-US" i="0" dirty="0" smtClean="0"/>
              <a:t>populations</a:t>
            </a:r>
            <a:endParaRPr lang="en-US" i="0" dirty="0"/>
          </a:p>
          <a:p>
            <a:pPr>
              <a:spcBef>
                <a:spcPts val="600"/>
              </a:spcBef>
            </a:pPr>
            <a:r>
              <a:rPr lang="en-US" i="0" dirty="0" smtClean="0"/>
              <a:t>Evaluation: </a:t>
            </a:r>
            <a:r>
              <a:rPr lang="en-US" i="0" dirty="0"/>
              <a:t>Rigorous evaluations have found that making it easier for students to apply for federal financial aid can increase college enrollment, and it would be feasible to </a:t>
            </a:r>
            <a:r>
              <a:rPr lang="en-US" i="0" dirty="0" smtClean="0"/>
              <a:t>do</a:t>
            </a:r>
            <a:endParaRPr lang="en-US" i="0" dirty="0"/>
          </a:p>
          <a:p>
            <a:pPr>
              <a:spcBef>
                <a:spcPts val="600"/>
              </a:spcBef>
            </a:pPr>
            <a:r>
              <a:rPr lang="en-US" i="0" dirty="0"/>
              <a:t>Action: On the basis of that evidence the </a:t>
            </a:r>
            <a:r>
              <a:rPr lang="en-US" i="0" dirty="0" smtClean="0"/>
              <a:t>Department of Education </a:t>
            </a:r>
            <a:r>
              <a:rPr lang="en-US" i="0" dirty="0"/>
              <a:t>took steps over the last several years to simplify the FAFSA, including revamping the online form for all families so they can skip questions that are not relevant to them and automatically retrieve needed tax information when filling out the </a:t>
            </a:r>
            <a:r>
              <a:rPr lang="en-US" i="0" dirty="0" smtClean="0"/>
              <a:t>FAFSA </a:t>
            </a:r>
            <a:endParaRPr lang="en-US" i="0" dirty="0"/>
          </a:p>
          <a:p>
            <a:pPr>
              <a:spcBef>
                <a:spcPts val="600"/>
              </a:spcBef>
            </a:pPr>
            <a:r>
              <a:rPr lang="en-US" i="0" dirty="0"/>
              <a:t>Result: The time required to complete the FAFSA was reduced by two-thirds to about 20 </a:t>
            </a:r>
            <a:r>
              <a:rPr lang="en-US" i="0" dirty="0" smtClean="0"/>
              <a:t>minutes</a:t>
            </a:r>
          </a:p>
          <a:p>
            <a:pPr lvl="1"/>
            <a:r>
              <a:rPr lang="en-US" i="0" dirty="0" smtClean="0"/>
              <a:t>More </a:t>
            </a:r>
            <a:r>
              <a:rPr lang="en-US" i="0" dirty="0"/>
              <a:t>than 6 million students and parents took advantage of the ability to electronically retrieve their income information from the IRS when completing their 2014-2015 FAFSA, an innovation that improves both speed and </a:t>
            </a:r>
            <a:r>
              <a:rPr lang="en-US" i="0" dirty="0" smtClean="0"/>
              <a:t>accuracy</a:t>
            </a:r>
          </a:p>
          <a:p>
            <a:pPr>
              <a:spcBef>
                <a:spcPts val="600"/>
              </a:spcBef>
            </a:pPr>
            <a:r>
              <a:rPr lang="en-US" dirty="0" smtClean="0"/>
              <a:t>Other evaluations are testing the impacts of various FAFSA awareness strategies</a:t>
            </a:r>
            <a:endParaRPr lang="en-US" i="0" dirty="0"/>
          </a:p>
          <a:p>
            <a:pPr lvl="1"/>
            <a:endParaRPr lang="en-US" dirty="0"/>
          </a:p>
        </p:txBody>
      </p:sp>
    </p:spTree>
    <p:extLst>
      <p:ext uri="{BB962C8B-B14F-4D97-AF65-F5344CB8AC3E}">
        <p14:creationId xmlns:p14="http://schemas.microsoft.com/office/powerpoint/2010/main" val="519061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6 Evalu-Con PPT template_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2016 Evalu-Con PPT template_v1</Template>
  <TotalTime>3154</TotalTime>
  <Words>4411</Words>
  <Application>Microsoft Office PowerPoint</Application>
  <PresentationFormat>On-screen Show (4:3)</PresentationFormat>
  <Paragraphs>248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2016 Evalu-Con PPT template_v1</vt:lpstr>
      <vt:lpstr>Federal Evidence and Evaluation Agenda</vt:lpstr>
      <vt:lpstr>Why does evaluation matter?</vt:lpstr>
      <vt:lpstr>What is evidence?</vt:lpstr>
      <vt:lpstr>Goals for evidence and evaluation</vt:lpstr>
      <vt:lpstr>How can evaluation help us? </vt:lpstr>
      <vt:lpstr>PowerPoint Presentation</vt:lpstr>
      <vt:lpstr>Evidence-based results</vt:lpstr>
      <vt:lpstr>Evaluations and program administration</vt:lpstr>
      <vt:lpstr>Evaluations and program administration</vt:lpstr>
      <vt:lpstr>Key ideas</vt:lpstr>
      <vt:lpstr>Best practices</vt:lpstr>
      <vt:lpstr>Need to build staff capacity for evaluation</vt:lpstr>
      <vt:lpstr>Current efforts to build staff capacity</vt:lpstr>
      <vt:lpstr>Additional Resources</vt:lpstr>
      <vt:lpstr>Questions?</vt:lpstr>
    </vt:vector>
  </TitlesOfParts>
  <Company>OMB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Epstein, Diana</dc:creator>
  <cp:lastModifiedBy>Hendershot, Thomas J.</cp:lastModifiedBy>
  <cp:revision>90</cp:revision>
  <dcterms:created xsi:type="dcterms:W3CDTF">2016-08-16T13:43:23Z</dcterms:created>
  <dcterms:modified xsi:type="dcterms:W3CDTF">2016-09-23T13:45:05Z</dcterms:modified>
</cp:coreProperties>
</file>